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7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1" r:id="rId12"/>
    <p:sldId id="282" r:id="rId13"/>
    <p:sldId id="283" r:id="rId14"/>
    <p:sldId id="275" r:id="rId15"/>
    <p:sldId id="276" r:id="rId16"/>
    <p:sldId id="277" r:id="rId17"/>
    <p:sldId id="278" r:id="rId18"/>
    <p:sldId id="280" r:id="rId19"/>
    <p:sldId id="284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299" r:id="rId32"/>
    <p:sldId id="301" r:id="rId33"/>
    <p:sldId id="302" r:id="rId34"/>
    <p:sldId id="303" r:id="rId35"/>
    <p:sldId id="304" r:id="rId36"/>
    <p:sldId id="305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0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FADDC-6C7B-8B4C-A2A0-FEC8BA7549A1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DDAF-9D11-994E-BA4B-14480FBA0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4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en.wikipedia.org/wiki/1/4_+_1/16_+_1/64_+_1/256_+_%E2%8B%A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4253"/>
            <a:ext cx="9144000" cy="7062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2669" y="1517900"/>
            <a:ext cx="492305" cy="67710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800" i="1" dirty="0" smtClean="0"/>
              <a:t>A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22" y="2508144"/>
            <a:ext cx="5270198" cy="106989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82008" y="3912340"/>
            <a:ext cx="3693627" cy="67710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3800" i="1" dirty="0" smtClean="0"/>
              <a:t>Guide To Calculus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4373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By Board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6676963" y="1940930"/>
            <a:ext cx="1550669" cy="1587502"/>
            <a:chOff x="6024361" y="3541488"/>
            <a:chExt cx="1550669" cy="1587502"/>
          </a:xfrm>
        </p:grpSpPr>
        <p:grpSp>
          <p:nvGrpSpPr>
            <p:cNvPr id="25" name="Group 24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26" name="Rectangle 25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 rot="10800000">
              <a:off x="683081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42" name="Rectangle 41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4335341" y="1955041"/>
            <a:ext cx="1119598" cy="1587502"/>
            <a:chOff x="6024361" y="3541488"/>
            <a:chExt cx="1119598" cy="1587502"/>
          </a:xfrm>
        </p:grpSpPr>
        <p:grpSp>
          <p:nvGrpSpPr>
            <p:cNvPr id="61" name="Group 60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96" name="Rectangle 95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 rot="10800000">
              <a:off x="6830811" y="3551013"/>
              <a:ext cx="313148" cy="1568452"/>
              <a:chOff x="3973102" y="2098673"/>
              <a:chExt cx="313148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90" name="Rectangle 89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777260" y="2082088"/>
            <a:ext cx="369816" cy="1304927"/>
            <a:chOff x="3542031" y="2225673"/>
            <a:chExt cx="369816" cy="1304927"/>
          </a:xfr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60" name="Rectangle 159"/>
            <p:cNvSpPr/>
            <p:nvPr/>
          </p:nvSpPr>
          <p:spPr>
            <a:xfrm>
              <a:off x="3542031" y="2673349"/>
              <a:ext cx="45719" cy="4095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595518" y="2555874"/>
              <a:ext cx="45719" cy="6508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649005" y="2447925"/>
              <a:ext cx="45719" cy="8540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702492" y="2368550"/>
              <a:ext cx="45719" cy="1022350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755979" y="2314573"/>
              <a:ext cx="45719" cy="1123951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3809466" y="2266949"/>
              <a:ext cx="45719" cy="1228726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866128" y="2225673"/>
              <a:ext cx="45719" cy="1304927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369099" y="1965329"/>
            <a:ext cx="744219" cy="1568452"/>
            <a:chOff x="3542031" y="2098673"/>
            <a:chExt cx="744219" cy="1568452"/>
          </a:xfr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75" name="Rectangle 174"/>
            <p:cNvSpPr/>
            <p:nvPr/>
          </p:nvSpPr>
          <p:spPr>
            <a:xfrm>
              <a:off x="3542031" y="2673349"/>
              <a:ext cx="45719" cy="4095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595518" y="2555874"/>
              <a:ext cx="45719" cy="6508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649005" y="2447925"/>
              <a:ext cx="45719" cy="8540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3702492" y="2368550"/>
              <a:ext cx="45719" cy="1022350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755979" y="2314573"/>
              <a:ext cx="45719" cy="1123951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809466" y="2266949"/>
              <a:ext cx="45719" cy="1228726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866128" y="2225673"/>
              <a:ext cx="45719" cy="1304927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919615" y="2197099"/>
              <a:ext cx="45719" cy="13620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3973102" y="2174874"/>
              <a:ext cx="45719" cy="1425575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026589" y="2152649"/>
              <a:ext cx="45719" cy="1460501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080076" y="2124074"/>
              <a:ext cx="45719" cy="1508126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33563" y="2111374"/>
              <a:ext cx="45719" cy="1533526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187050" y="2105023"/>
              <a:ext cx="45719" cy="1549401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240531" y="2098673"/>
              <a:ext cx="45719" cy="156845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556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1650993" y="2288877"/>
            <a:ext cx="1593669" cy="1593669"/>
            <a:chOff x="3013184" y="2099194"/>
            <a:chExt cx="1593669" cy="1593669"/>
          </a:xfrm>
        </p:grpSpPr>
        <p:sp>
          <p:nvSpPr>
            <p:cNvPr id="64" name="Oval 63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05038" y="1351280"/>
            <a:ext cx="2114344" cy="3136201"/>
            <a:chOff x="4505038" y="1351280"/>
            <a:chExt cx="2114344" cy="3136201"/>
          </a:xfrm>
        </p:grpSpPr>
        <p:cxnSp>
          <p:nvCxnSpPr>
            <p:cNvPr id="103" name="Straight Connector 102"/>
            <p:cNvCxnSpPr/>
            <p:nvPr/>
          </p:nvCxnSpPr>
          <p:spPr>
            <a:xfrm rot="5400000">
              <a:off x="3440416" y="3154276"/>
              <a:ext cx="2664822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4505038" y="4292325"/>
              <a:ext cx="2114344" cy="20191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542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49018" y="2045182"/>
            <a:ext cx="1546499" cy="1546499"/>
            <a:chOff x="5468906" y="1650240"/>
            <a:chExt cx="1546499" cy="1546499"/>
          </a:xfrm>
        </p:grpSpPr>
        <p:sp>
          <p:nvSpPr>
            <p:cNvPr id="27" name="Dodecagon 26"/>
            <p:cNvSpPr/>
            <p:nvPr/>
          </p:nvSpPr>
          <p:spPr>
            <a:xfrm>
              <a:off x="5468906" y="1650240"/>
              <a:ext cx="1546499" cy="154649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6"/>
              <a:endCxn id="27" idx="0"/>
            </p:cNvCxnSpPr>
            <p:nvPr/>
          </p:nvCxnSpPr>
          <p:spPr>
            <a:xfrm flipV="1"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7"/>
              <a:endCxn id="27" idx="1"/>
            </p:cNvCxnSpPr>
            <p:nvPr/>
          </p:nvCxnSpPr>
          <p:spPr>
            <a:xfrm flipV="1"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8"/>
              <a:endCxn id="27" idx="2"/>
            </p:cNvCxnSpPr>
            <p:nvPr/>
          </p:nvCxnSpPr>
          <p:spPr>
            <a:xfrm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7" idx="9"/>
              <a:endCxn id="27" idx="3"/>
            </p:cNvCxnSpPr>
            <p:nvPr/>
          </p:nvCxnSpPr>
          <p:spPr>
            <a:xfrm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7" idx="10"/>
              <a:endCxn id="27" idx="4"/>
            </p:cNvCxnSpPr>
            <p:nvPr/>
          </p:nvCxnSpPr>
          <p:spPr>
            <a:xfrm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11"/>
              <a:endCxn id="27" idx="5"/>
            </p:cNvCxnSpPr>
            <p:nvPr/>
          </p:nvCxnSpPr>
          <p:spPr>
            <a:xfrm flipH="1"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257791" y="1192739"/>
            <a:ext cx="3565409" cy="2664822"/>
            <a:chOff x="3546591" y="1192739"/>
            <a:chExt cx="3565409" cy="2664822"/>
          </a:xfrm>
        </p:grpSpPr>
        <p:cxnSp>
          <p:nvCxnSpPr>
            <p:cNvPr id="103" name="Straight Connector 102"/>
            <p:cNvCxnSpPr/>
            <p:nvPr/>
          </p:nvCxnSpPr>
          <p:spPr>
            <a:xfrm rot="5400000">
              <a:off x="2481969" y="2524356"/>
              <a:ext cx="2664822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3546591" y="3644261"/>
              <a:ext cx="2950433" cy="28176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Isosceles Triangle 2"/>
            <p:cNvSpPr/>
            <p:nvPr/>
          </p:nvSpPr>
          <p:spPr>
            <a:xfrm>
              <a:off x="3846923" y="2896067"/>
              <a:ext cx="386371" cy="7458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4329523" y="2896067"/>
              <a:ext cx="386371" cy="7458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4822283" y="2896067"/>
              <a:ext cx="386371" cy="7458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269323" y="2885907"/>
              <a:ext cx="386371" cy="7458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751923" y="2885907"/>
              <a:ext cx="386371" cy="7458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6244683" y="2885907"/>
              <a:ext cx="386371" cy="74585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3789680" y="2875280"/>
              <a:ext cx="3322320" cy="406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55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68236" y="3066520"/>
            <a:ext cx="1550669" cy="1587502"/>
            <a:chOff x="6024361" y="3541488"/>
            <a:chExt cx="1550669" cy="1587502"/>
          </a:xfrm>
        </p:grpSpPr>
        <p:grpSp>
          <p:nvGrpSpPr>
            <p:cNvPr id="27" name="Group 26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44" name="Rectangle 43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 rot="10800000">
              <a:off x="683081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30" name="Rectangle 29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403438" y="1995379"/>
            <a:ext cx="2820322" cy="2664822"/>
            <a:chOff x="4403438" y="1995379"/>
            <a:chExt cx="2820322" cy="2664822"/>
          </a:xfrm>
        </p:grpSpPr>
        <p:cxnSp>
          <p:nvCxnSpPr>
            <p:cNvPr id="103" name="Straight Connector 102"/>
            <p:cNvCxnSpPr/>
            <p:nvPr/>
          </p:nvCxnSpPr>
          <p:spPr>
            <a:xfrm flipH="1">
              <a:off x="4670433" y="1995379"/>
              <a:ext cx="1588" cy="2664822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4403438" y="4480560"/>
              <a:ext cx="2820322" cy="4678"/>
            </a:xfrm>
            <a:prstGeom prst="line">
              <a:avLst/>
            </a:prstGeom>
            <a:ln w="12700"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4784945" y="4051407"/>
              <a:ext cx="45719" cy="409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47039" y="3810107"/>
              <a:ext cx="45719" cy="650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09133" y="3606907"/>
              <a:ext cx="45719" cy="854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971227" y="3438632"/>
              <a:ext cx="45719" cy="10223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033321" y="3337031"/>
              <a:ext cx="45719" cy="11239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095415" y="3232256"/>
              <a:ext cx="45719" cy="12287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157509" y="3156055"/>
              <a:ext cx="45719" cy="1304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219603" y="3098907"/>
              <a:ext cx="45719" cy="1362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281697" y="3035407"/>
              <a:ext cx="45719" cy="142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343791" y="3000481"/>
              <a:ext cx="45719" cy="1460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05885" y="2952856"/>
              <a:ext cx="45719" cy="15081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467979" y="2927456"/>
              <a:ext cx="45719" cy="1533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530073" y="2911581"/>
              <a:ext cx="45719" cy="15494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592167" y="2892530"/>
              <a:ext cx="45719" cy="15684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654261" y="2873480"/>
              <a:ext cx="45719" cy="15875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 rot="10800000">
              <a:off x="6523575" y="4051407"/>
              <a:ext cx="45719" cy="409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10800000">
              <a:off x="6461483" y="3810107"/>
              <a:ext cx="45719" cy="650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6399389" y="3606907"/>
              <a:ext cx="45719" cy="854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10800000">
              <a:off x="6337295" y="3438632"/>
              <a:ext cx="45719" cy="10223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 rot="10800000">
              <a:off x="6275201" y="3337031"/>
              <a:ext cx="45719" cy="11239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 rot="10800000">
              <a:off x="6213107" y="3232256"/>
              <a:ext cx="45719" cy="12287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 rot="10800000">
              <a:off x="6151013" y="3156055"/>
              <a:ext cx="45719" cy="1304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6088919" y="3098907"/>
              <a:ext cx="45719" cy="1362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10800000">
              <a:off x="6026825" y="3035406"/>
              <a:ext cx="45719" cy="142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 rot="10800000">
              <a:off x="5964731" y="3000480"/>
              <a:ext cx="45719" cy="1460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rot="10800000">
              <a:off x="5902637" y="2952855"/>
              <a:ext cx="45719" cy="15081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 rot="10800000">
              <a:off x="5840543" y="2927455"/>
              <a:ext cx="45719" cy="1533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10800000">
              <a:off x="5778449" y="2911580"/>
              <a:ext cx="45719" cy="15494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 rot="10800000">
              <a:off x="5716355" y="2892529"/>
              <a:ext cx="45719" cy="15684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Curved Connector 143"/>
            <p:cNvCxnSpPr/>
            <p:nvPr/>
          </p:nvCxnSpPr>
          <p:spPr>
            <a:xfrm rot="16200000" flipH="1">
              <a:off x="5668166" y="3518961"/>
              <a:ext cx="13081" cy="1883664"/>
            </a:xfrm>
            <a:prstGeom prst="curvedConnector3">
              <a:avLst>
                <a:gd name="adj1" fmla="val -12840000"/>
              </a:avLst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46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02803"/>
              </p:ext>
            </p:extLst>
          </p:nvPr>
        </p:nvGraphicFramePr>
        <p:xfrm>
          <a:off x="254001" y="279400"/>
          <a:ext cx="8635997" cy="618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/>
                <a:gridCol w="1991360"/>
                <a:gridCol w="2712720"/>
                <a:gridCol w="2245358"/>
              </a:tblGrid>
              <a:tr h="43187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Step-by-Step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Step Zoom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Ring-by-ring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Slice-by-slice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03847">
                <a:tc>
                  <a:txBody>
                    <a:bodyPr/>
                    <a:lstStyle/>
                    <a:p>
                      <a:r>
                        <a:rPr lang="en-US" dirty="0" smtClean="0"/>
                        <a:t>Board-by-board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16815" y="1003806"/>
            <a:ext cx="1593669" cy="1593669"/>
            <a:chOff x="3013184" y="2099194"/>
            <a:chExt cx="1593669" cy="1593669"/>
          </a:xfrm>
        </p:grpSpPr>
        <p:sp>
          <p:nvSpPr>
            <p:cNvPr id="6" name="Oval 5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400" y="2847822"/>
            <a:ext cx="1546499" cy="1546499"/>
            <a:chOff x="5468906" y="1650240"/>
            <a:chExt cx="1546499" cy="1546499"/>
          </a:xfrm>
        </p:grpSpPr>
        <p:sp>
          <p:nvSpPr>
            <p:cNvPr id="33" name="Dodecagon 32"/>
            <p:cNvSpPr/>
            <p:nvPr/>
          </p:nvSpPr>
          <p:spPr>
            <a:xfrm>
              <a:off x="5468906" y="1650240"/>
              <a:ext cx="1546499" cy="154649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6"/>
              <a:endCxn id="33" idx="0"/>
            </p:cNvCxnSpPr>
            <p:nvPr/>
          </p:nvCxnSpPr>
          <p:spPr>
            <a:xfrm flipV="1"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7"/>
              <a:endCxn id="33" idx="1"/>
            </p:cNvCxnSpPr>
            <p:nvPr/>
          </p:nvCxnSpPr>
          <p:spPr>
            <a:xfrm flipV="1"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8"/>
              <a:endCxn id="33" idx="2"/>
            </p:cNvCxnSpPr>
            <p:nvPr/>
          </p:nvCxnSpPr>
          <p:spPr>
            <a:xfrm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9"/>
              <a:endCxn id="33" idx="3"/>
            </p:cNvCxnSpPr>
            <p:nvPr/>
          </p:nvCxnSpPr>
          <p:spPr>
            <a:xfrm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10"/>
              <a:endCxn id="33" idx="4"/>
            </p:cNvCxnSpPr>
            <p:nvPr/>
          </p:nvCxnSpPr>
          <p:spPr>
            <a:xfrm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3" idx="11"/>
              <a:endCxn id="33" idx="5"/>
            </p:cNvCxnSpPr>
            <p:nvPr/>
          </p:nvCxnSpPr>
          <p:spPr>
            <a:xfrm flipH="1"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138315" y="4793720"/>
            <a:ext cx="1550669" cy="1587502"/>
            <a:chOff x="6024361" y="3541488"/>
            <a:chExt cx="1550669" cy="1587502"/>
          </a:xfrm>
        </p:grpSpPr>
        <p:grpSp>
          <p:nvGrpSpPr>
            <p:cNvPr id="54" name="Group 53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71" name="Rectangle 70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10800000">
              <a:off x="683081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57" name="Rectangle 56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Arc 18"/>
          <p:cNvSpPr/>
          <p:nvPr/>
        </p:nvSpPr>
        <p:spPr>
          <a:xfrm>
            <a:off x="2021840" y="2758440"/>
            <a:ext cx="1762760" cy="1762760"/>
          </a:xfrm>
          <a:prstGeom prst="arc">
            <a:avLst>
              <a:gd name="adj1" fmla="val 375750"/>
              <a:gd name="adj2" fmla="val 0"/>
            </a:avLst>
          </a:prstGeom>
          <a:ln>
            <a:headEnd type="arrow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2111228" y="5608320"/>
            <a:ext cx="1587012" cy="6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4417546" y="782320"/>
            <a:ext cx="869563" cy="1744035"/>
            <a:chOff x="4765040" y="1351280"/>
            <a:chExt cx="843280" cy="2946941"/>
          </a:xfrm>
        </p:grpSpPr>
        <p:cxnSp>
          <p:nvCxnSpPr>
            <p:cNvPr id="127" name="Straight Connector 126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4210400" y="3719087"/>
            <a:ext cx="1712880" cy="604114"/>
            <a:chOff x="5805520" y="3733761"/>
            <a:chExt cx="1712880" cy="604114"/>
          </a:xfrm>
        </p:grpSpPr>
        <p:sp>
          <p:nvSpPr>
            <p:cNvPr id="139" name="Isosceles Triangle 138"/>
            <p:cNvSpPr/>
            <p:nvPr/>
          </p:nvSpPr>
          <p:spPr>
            <a:xfrm>
              <a:off x="5835033" y="3750141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6083845" y="3750141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6337896" y="3750141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6568376" y="3742135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6817189" y="3742135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7071240" y="3742135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V="1">
              <a:off x="5805520" y="3733761"/>
              <a:ext cx="17128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4194395" y="4972049"/>
            <a:ext cx="1581352" cy="1338053"/>
            <a:chOff x="4732875" y="2873480"/>
            <a:chExt cx="1883664" cy="1593853"/>
          </a:xfrm>
        </p:grpSpPr>
        <p:sp>
          <p:nvSpPr>
            <p:cNvPr id="147" name="Rectangle 146"/>
            <p:cNvSpPr/>
            <p:nvPr/>
          </p:nvSpPr>
          <p:spPr>
            <a:xfrm>
              <a:off x="4784945" y="4051407"/>
              <a:ext cx="45719" cy="409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847039" y="3810107"/>
              <a:ext cx="45719" cy="650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909133" y="3606907"/>
              <a:ext cx="45719" cy="854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971227" y="3438632"/>
              <a:ext cx="45719" cy="10223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033321" y="3337031"/>
              <a:ext cx="45719" cy="11239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95415" y="3232256"/>
              <a:ext cx="45719" cy="12287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157509" y="3156055"/>
              <a:ext cx="45719" cy="1304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219603" y="3098907"/>
              <a:ext cx="45719" cy="1362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281697" y="3035407"/>
              <a:ext cx="45719" cy="142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343791" y="3000481"/>
              <a:ext cx="45719" cy="1460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405885" y="2952856"/>
              <a:ext cx="45719" cy="15081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467979" y="2927456"/>
              <a:ext cx="45719" cy="1533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530073" y="2911581"/>
              <a:ext cx="45719" cy="15494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92167" y="2892530"/>
              <a:ext cx="45719" cy="15684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654261" y="2873480"/>
              <a:ext cx="45719" cy="15875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10800000">
              <a:off x="6523575" y="4051407"/>
              <a:ext cx="45719" cy="409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0800000">
              <a:off x="6461483" y="3810107"/>
              <a:ext cx="45719" cy="650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6399389" y="3606907"/>
              <a:ext cx="45719" cy="854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6337295" y="3438632"/>
              <a:ext cx="45719" cy="10223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6275201" y="3337031"/>
              <a:ext cx="45719" cy="11239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6213107" y="3232256"/>
              <a:ext cx="45719" cy="12287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6151013" y="3156055"/>
              <a:ext cx="45719" cy="1304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6088919" y="3098907"/>
              <a:ext cx="45719" cy="1362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6026825" y="3035406"/>
              <a:ext cx="45719" cy="142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5964731" y="3000480"/>
              <a:ext cx="45719" cy="1460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5902637" y="2952855"/>
              <a:ext cx="45719" cy="15081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5840543" y="2927455"/>
              <a:ext cx="45719" cy="1533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5778449" y="2911580"/>
              <a:ext cx="45719" cy="15494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5716355" y="2892529"/>
              <a:ext cx="45719" cy="15684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Curved Connector 175"/>
            <p:cNvCxnSpPr/>
            <p:nvPr/>
          </p:nvCxnSpPr>
          <p:spPr>
            <a:xfrm rot="16200000" flipH="1">
              <a:off x="5668166" y="3518961"/>
              <a:ext cx="13081" cy="1883664"/>
            </a:xfrm>
            <a:prstGeom prst="curvedConnector3">
              <a:avLst>
                <a:gd name="adj1" fmla="val -12840000"/>
              </a:avLst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Arrow Connector 176"/>
          <p:cNvCxnSpPr>
            <a:endCxn id="6" idx="6"/>
          </p:cNvCxnSpPr>
          <p:nvPr/>
        </p:nvCxnSpPr>
        <p:spPr>
          <a:xfrm flipV="1">
            <a:off x="2905086" y="1800641"/>
            <a:ext cx="805398" cy="2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4223391" y="4338484"/>
            <a:ext cx="1475222" cy="165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9580" y="2519515"/>
            <a:ext cx="843936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29259" y="6308047"/>
            <a:ext cx="1511141" cy="1020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646190" y="1116006"/>
            <a:ext cx="333559" cy="132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7636836" y="2426417"/>
            <a:ext cx="355742" cy="90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Isosceles Triangle 124"/>
          <p:cNvSpPr/>
          <p:nvPr/>
        </p:nvSpPr>
        <p:spPr>
          <a:xfrm>
            <a:off x="7540068" y="2903772"/>
            <a:ext cx="555146" cy="163794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Straight Connector 177"/>
          <p:cNvCxnSpPr>
            <a:endCxn id="125" idx="4"/>
          </p:cNvCxnSpPr>
          <p:nvPr/>
        </p:nvCxnSpPr>
        <p:spPr>
          <a:xfrm flipV="1">
            <a:off x="7519823" y="4541715"/>
            <a:ext cx="575391" cy="32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/>
          <p:nvPr/>
        </p:nvSpPr>
        <p:spPr>
          <a:xfrm>
            <a:off x="7652607" y="4976123"/>
            <a:ext cx="333559" cy="132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7643253" y="6286534"/>
            <a:ext cx="355742" cy="90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6924" y="2432541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4841632" y="4255479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4861170" y="622886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7612187" y="4446957"/>
            <a:ext cx="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dp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7618049" y="6260128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7635633" y="2360249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2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80055"/>
              </p:ext>
            </p:extLst>
          </p:nvPr>
        </p:nvGraphicFramePr>
        <p:xfrm>
          <a:off x="254001" y="279400"/>
          <a:ext cx="8635997" cy="618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/>
                <a:gridCol w="1991360"/>
                <a:gridCol w="2712720"/>
                <a:gridCol w="2245358"/>
              </a:tblGrid>
              <a:tr h="43187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Step-by-Step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Calculus Lingo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Ring-by-ring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Slice-by-slice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03847">
                <a:tc>
                  <a:txBody>
                    <a:bodyPr/>
                    <a:lstStyle/>
                    <a:p>
                      <a:r>
                        <a:rPr lang="en-US" dirty="0" smtClean="0"/>
                        <a:t>Board-by-board</a:t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16815" y="1003806"/>
            <a:ext cx="1593669" cy="1593669"/>
            <a:chOff x="3013184" y="2099194"/>
            <a:chExt cx="1593669" cy="1593669"/>
          </a:xfrm>
        </p:grpSpPr>
        <p:sp>
          <p:nvSpPr>
            <p:cNvPr id="6" name="Oval 5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140400" y="2847822"/>
            <a:ext cx="1546499" cy="1546499"/>
            <a:chOff x="5468906" y="1650240"/>
            <a:chExt cx="1546499" cy="1546499"/>
          </a:xfrm>
        </p:grpSpPr>
        <p:sp>
          <p:nvSpPr>
            <p:cNvPr id="33" name="Dodecagon 32"/>
            <p:cNvSpPr/>
            <p:nvPr/>
          </p:nvSpPr>
          <p:spPr>
            <a:xfrm>
              <a:off x="5468906" y="1650240"/>
              <a:ext cx="1546499" cy="154649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6"/>
              <a:endCxn id="33" idx="0"/>
            </p:cNvCxnSpPr>
            <p:nvPr/>
          </p:nvCxnSpPr>
          <p:spPr>
            <a:xfrm flipV="1"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7"/>
              <a:endCxn id="33" idx="1"/>
            </p:cNvCxnSpPr>
            <p:nvPr/>
          </p:nvCxnSpPr>
          <p:spPr>
            <a:xfrm flipV="1"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8"/>
              <a:endCxn id="33" idx="2"/>
            </p:cNvCxnSpPr>
            <p:nvPr/>
          </p:nvCxnSpPr>
          <p:spPr>
            <a:xfrm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9"/>
              <a:endCxn id="33" idx="3"/>
            </p:cNvCxnSpPr>
            <p:nvPr/>
          </p:nvCxnSpPr>
          <p:spPr>
            <a:xfrm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3" idx="10"/>
              <a:endCxn id="33" idx="4"/>
            </p:cNvCxnSpPr>
            <p:nvPr/>
          </p:nvCxnSpPr>
          <p:spPr>
            <a:xfrm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3" idx="11"/>
              <a:endCxn id="33" idx="5"/>
            </p:cNvCxnSpPr>
            <p:nvPr/>
          </p:nvCxnSpPr>
          <p:spPr>
            <a:xfrm flipH="1"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138315" y="4793720"/>
            <a:ext cx="1550669" cy="1587502"/>
            <a:chOff x="6024361" y="3541488"/>
            <a:chExt cx="1550669" cy="1587502"/>
          </a:xfrm>
        </p:grpSpPr>
        <p:grpSp>
          <p:nvGrpSpPr>
            <p:cNvPr id="54" name="Group 53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71" name="Rectangle 70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 rot="10800000">
              <a:off x="683081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57" name="Rectangle 56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0" name="Picture 1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3515360"/>
            <a:ext cx="1036320" cy="690880"/>
          </a:xfrm>
          <a:prstGeom prst="rect">
            <a:avLst/>
          </a:prstGeom>
        </p:spPr>
      </p:pic>
      <p:pic>
        <p:nvPicPr>
          <p:cNvPr id="121" name="Picture 1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20" y="5313680"/>
            <a:ext cx="1812036" cy="589280"/>
          </a:xfrm>
          <a:prstGeom prst="rect">
            <a:avLst/>
          </a:prstGeom>
        </p:spPr>
      </p:pic>
      <p:pic>
        <p:nvPicPr>
          <p:cNvPr id="122" name="Picture 1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9" y="1330960"/>
            <a:ext cx="1280161" cy="711200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>
            <a:off x="2021840" y="2758440"/>
            <a:ext cx="1762760" cy="1762760"/>
          </a:xfrm>
          <a:prstGeom prst="arc">
            <a:avLst>
              <a:gd name="adj1" fmla="val 375750"/>
              <a:gd name="adj2" fmla="val 0"/>
            </a:avLst>
          </a:prstGeom>
          <a:ln>
            <a:headEnd type="arrow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 flipV="1">
            <a:off x="2111228" y="5608320"/>
            <a:ext cx="1587012" cy="6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4417546" y="782320"/>
            <a:ext cx="869563" cy="1744035"/>
            <a:chOff x="4765040" y="1351280"/>
            <a:chExt cx="843280" cy="2946941"/>
          </a:xfrm>
        </p:grpSpPr>
        <p:cxnSp>
          <p:nvCxnSpPr>
            <p:cNvPr id="127" name="Straight Connector 126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4210400" y="3719087"/>
            <a:ext cx="1712880" cy="604114"/>
            <a:chOff x="5805520" y="3733761"/>
            <a:chExt cx="1712880" cy="604114"/>
          </a:xfrm>
        </p:grpSpPr>
        <p:sp>
          <p:nvSpPr>
            <p:cNvPr id="139" name="Isosceles Triangle 138"/>
            <p:cNvSpPr/>
            <p:nvPr/>
          </p:nvSpPr>
          <p:spPr>
            <a:xfrm>
              <a:off x="5835033" y="3750141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Isosceles Triangle 139"/>
            <p:cNvSpPr/>
            <p:nvPr/>
          </p:nvSpPr>
          <p:spPr>
            <a:xfrm>
              <a:off x="6083845" y="3750141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Isosceles Triangle 140"/>
            <p:cNvSpPr/>
            <p:nvPr/>
          </p:nvSpPr>
          <p:spPr>
            <a:xfrm>
              <a:off x="6337896" y="3750141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Isosceles Triangle 141"/>
            <p:cNvSpPr/>
            <p:nvPr/>
          </p:nvSpPr>
          <p:spPr>
            <a:xfrm>
              <a:off x="6568376" y="3742135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/>
            <p:cNvSpPr/>
            <p:nvPr/>
          </p:nvSpPr>
          <p:spPr>
            <a:xfrm>
              <a:off x="6817189" y="3742135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Isosceles Triangle 143"/>
            <p:cNvSpPr/>
            <p:nvPr/>
          </p:nvSpPr>
          <p:spPr>
            <a:xfrm>
              <a:off x="7071240" y="3742135"/>
              <a:ext cx="199200" cy="587734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V="1">
              <a:off x="5805520" y="3733761"/>
              <a:ext cx="17128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4194395" y="4972049"/>
            <a:ext cx="1581352" cy="1338053"/>
            <a:chOff x="4732875" y="2873480"/>
            <a:chExt cx="1883664" cy="1593853"/>
          </a:xfrm>
        </p:grpSpPr>
        <p:sp>
          <p:nvSpPr>
            <p:cNvPr id="147" name="Rectangle 146"/>
            <p:cNvSpPr/>
            <p:nvPr/>
          </p:nvSpPr>
          <p:spPr>
            <a:xfrm>
              <a:off x="4784945" y="4051407"/>
              <a:ext cx="45719" cy="409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847039" y="3810107"/>
              <a:ext cx="45719" cy="650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909133" y="3606907"/>
              <a:ext cx="45719" cy="854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971227" y="3438632"/>
              <a:ext cx="45719" cy="10223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033321" y="3337031"/>
              <a:ext cx="45719" cy="11239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95415" y="3232256"/>
              <a:ext cx="45719" cy="12287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157509" y="3156055"/>
              <a:ext cx="45719" cy="1304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219603" y="3098907"/>
              <a:ext cx="45719" cy="1362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281697" y="3035407"/>
              <a:ext cx="45719" cy="142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343791" y="3000481"/>
              <a:ext cx="45719" cy="1460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405885" y="2952856"/>
              <a:ext cx="45719" cy="15081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467979" y="2927456"/>
              <a:ext cx="45719" cy="1533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5530073" y="2911581"/>
              <a:ext cx="45719" cy="15494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592167" y="2892530"/>
              <a:ext cx="45719" cy="15684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654261" y="2873480"/>
              <a:ext cx="45719" cy="15875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 rot="10800000">
              <a:off x="6523575" y="4051407"/>
              <a:ext cx="45719" cy="409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 rot="10800000">
              <a:off x="6461483" y="3810107"/>
              <a:ext cx="45719" cy="6508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 rot="10800000">
              <a:off x="6399389" y="3606907"/>
              <a:ext cx="45719" cy="854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 rot="10800000">
              <a:off x="6337295" y="3438632"/>
              <a:ext cx="45719" cy="10223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 rot="10800000">
              <a:off x="6275201" y="3337031"/>
              <a:ext cx="45719" cy="112395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 rot="10800000">
              <a:off x="6213107" y="3232256"/>
              <a:ext cx="45719" cy="12287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 rot="10800000">
              <a:off x="6151013" y="3156055"/>
              <a:ext cx="45719" cy="130492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 rot="10800000">
              <a:off x="6088919" y="3098907"/>
              <a:ext cx="45719" cy="13620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 rot="10800000">
              <a:off x="6026825" y="3035406"/>
              <a:ext cx="45719" cy="14255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rot="10800000">
              <a:off x="5964731" y="3000480"/>
              <a:ext cx="45719" cy="14605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 rot="10800000">
              <a:off x="5902637" y="2952855"/>
              <a:ext cx="45719" cy="15081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 rot="10800000">
              <a:off x="5840543" y="2927455"/>
              <a:ext cx="45719" cy="153352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 rot="10800000">
              <a:off x="5778449" y="2911580"/>
              <a:ext cx="45719" cy="154940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 rot="10800000">
              <a:off x="5716355" y="2892529"/>
              <a:ext cx="45719" cy="15684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Curved Connector 175"/>
            <p:cNvCxnSpPr/>
            <p:nvPr/>
          </p:nvCxnSpPr>
          <p:spPr>
            <a:xfrm rot="16200000" flipH="1">
              <a:off x="5668166" y="3518961"/>
              <a:ext cx="13081" cy="1883664"/>
            </a:xfrm>
            <a:prstGeom prst="curvedConnector3">
              <a:avLst>
                <a:gd name="adj1" fmla="val -12840000"/>
              </a:avLst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Arrow Connector 176"/>
          <p:cNvCxnSpPr>
            <a:endCxn id="6" idx="6"/>
          </p:cNvCxnSpPr>
          <p:nvPr/>
        </p:nvCxnSpPr>
        <p:spPr>
          <a:xfrm flipV="1">
            <a:off x="2905086" y="1800641"/>
            <a:ext cx="805398" cy="2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V="1">
            <a:off x="4223391" y="4338484"/>
            <a:ext cx="1475222" cy="165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69580" y="2519515"/>
            <a:ext cx="843936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29259" y="6308047"/>
            <a:ext cx="1511141" cy="1020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6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02175" y="3632305"/>
            <a:ext cx="1604611" cy="1615981"/>
            <a:chOff x="4130442" y="3127007"/>
            <a:chExt cx="1604611" cy="1615981"/>
          </a:xfrm>
        </p:grpSpPr>
        <p:sp>
          <p:nvSpPr>
            <p:cNvPr id="4" name="Oval 3"/>
            <p:cNvSpPr/>
            <p:nvPr/>
          </p:nvSpPr>
          <p:spPr>
            <a:xfrm>
              <a:off x="4141384" y="3142039"/>
              <a:ext cx="1593669" cy="1593669"/>
            </a:xfrm>
            <a:prstGeom prst="ellipse">
              <a:avLst/>
            </a:prstGeom>
            <a:noFill/>
            <a:ln/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31750">
              <a:bevelT w="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78400" y="3127007"/>
              <a:ext cx="685086" cy="1615981"/>
              <a:chOff x="1520994" y="3312046"/>
              <a:chExt cx="682436" cy="1550028"/>
            </a:xfrm>
          </p:grpSpPr>
          <p:sp>
            <p:nvSpPr>
              <p:cNvPr id="6" name="Moon 5"/>
              <p:cNvSpPr/>
              <p:nvPr/>
            </p:nvSpPr>
            <p:spPr>
              <a:xfrm>
                <a:off x="1520994" y="3312046"/>
                <a:ext cx="678133" cy="1550028"/>
              </a:xfrm>
              <a:prstGeom prst="moon">
                <a:avLst>
                  <a:gd name="adj" fmla="val 875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Moon 6"/>
              <p:cNvSpPr/>
              <p:nvPr/>
            </p:nvSpPr>
            <p:spPr>
              <a:xfrm>
                <a:off x="1816907" y="3320742"/>
                <a:ext cx="386523" cy="1533455"/>
              </a:xfrm>
              <a:prstGeom prst="moon">
                <a:avLst>
                  <a:gd name="adj" fmla="val 875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4130442" y="3777122"/>
              <a:ext cx="1594975" cy="382198"/>
            </a:xfrm>
            <a:prstGeom prst="ellipse">
              <a:avLst/>
            </a:prstGeom>
            <a:noFill/>
            <a:ln w="12700" cmpd="sng">
              <a:prstDash val="dot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endCxn id="7" idx="3"/>
            </p:cNvCxnSpPr>
            <p:nvPr/>
          </p:nvCxnSpPr>
          <p:spPr>
            <a:xfrm flipV="1">
              <a:off x="4280951" y="3935425"/>
              <a:ext cx="634032" cy="155294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7" idx="3"/>
            </p:cNvCxnSpPr>
            <p:nvPr/>
          </p:nvCxnSpPr>
          <p:spPr>
            <a:xfrm flipV="1">
              <a:off x="4591050" y="3935425"/>
              <a:ext cx="323933" cy="217475"/>
            </a:xfrm>
            <a:prstGeom prst="line">
              <a:avLst/>
            </a:prstGeom>
            <a:ln w="127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11318472">
              <a:off x="4302138" y="4100465"/>
              <a:ext cx="580648" cy="45719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1158" y="3641406"/>
            <a:ext cx="1593669" cy="1597778"/>
            <a:chOff x="2804570" y="4426945"/>
            <a:chExt cx="1593669" cy="1597778"/>
          </a:xfrm>
        </p:grpSpPr>
        <p:sp>
          <p:nvSpPr>
            <p:cNvPr id="13" name="Oval 12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15"/>
          <p:cNvSpPr/>
          <p:nvPr/>
        </p:nvSpPr>
        <p:spPr>
          <a:xfrm>
            <a:off x="210710" y="639810"/>
            <a:ext cx="1593669" cy="1593669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931231" y="628361"/>
            <a:ext cx="1546499" cy="1546499"/>
            <a:chOff x="5468906" y="1650240"/>
            <a:chExt cx="1546499" cy="1546499"/>
          </a:xfrm>
        </p:grpSpPr>
        <p:sp>
          <p:nvSpPr>
            <p:cNvPr id="18" name="Dodecagon 17"/>
            <p:cNvSpPr/>
            <p:nvPr/>
          </p:nvSpPr>
          <p:spPr>
            <a:xfrm>
              <a:off x="5468906" y="1650240"/>
              <a:ext cx="1546499" cy="154649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8" idx="6"/>
              <a:endCxn id="18" idx="0"/>
            </p:cNvCxnSpPr>
            <p:nvPr/>
          </p:nvCxnSpPr>
          <p:spPr>
            <a:xfrm flipV="1"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7"/>
              <a:endCxn id="18" idx="1"/>
            </p:cNvCxnSpPr>
            <p:nvPr/>
          </p:nvCxnSpPr>
          <p:spPr>
            <a:xfrm flipV="1"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8"/>
              <a:endCxn id="18" idx="2"/>
            </p:cNvCxnSpPr>
            <p:nvPr/>
          </p:nvCxnSpPr>
          <p:spPr>
            <a:xfrm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9"/>
              <a:endCxn id="18" idx="3"/>
            </p:cNvCxnSpPr>
            <p:nvPr/>
          </p:nvCxnSpPr>
          <p:spPr>
            <a:xfrm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8" idx="10"/>
              <a:endCxn id="18" idx="4"/>
            </p:cNvCxnSpPr>
            <p:nvPr/>
          </p:nvCxnSpPr>
          <p:spPr>
            <a:xfrm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11"/>
              <a:endCxn id="18" idx="5"/>
            </p:cNvCxnSpPr>
            <p:nvPr/>
          </p:nvCxnSpPr>
          <p:spPr>
            <a:xfrm flipH="1"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185576" y="607859"/>
            <a:ext cx="1550669" cy="1587502"/>
            <a:chOff x="6024361" y="3541488"/>
            <a:chExt cx="1550669" cy="1587502"/>
          </a:xfrm>
        </p:grpSpPr>
        <p:grpSp>
          <p:nvGrpSpPr>
            <p:cNvPr id="26" name="Group 25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43" name="Rectangle 42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 rot="10800000">
              <a:off x="683081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29" name="Rectangle 28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511158" y="604776"/>
            <a:ext cx="1593669" cy="1593669"/>
            <a:chOff x="3013184" y="2099194"/>
            <a:chExt cx="1593669" cy="1593669"/>
          </a:xfrm>
        </p:grpSpPr>
        <p:sp>
          <p:nvSpPr>
            <p:cNvPr id="58" name="Oval 57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54229" y="2585779"/>
            <a:ext cx="7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Circle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965591" y="258577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354771" y="2585779"/>
            <a:ext cx="69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Slices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7541565" y="258577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Boards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585813" y="5580819"/>
            <a:ext cx="84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Sphere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2946355" y="558081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Shells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5233839" y="558081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Wedges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7585954" y="5580819"/>
            <a:ext cx="74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Plates</a:t>
            </a:r>
            <a:endParaRPr lang="en-US" dirty="0"/>
          </a:p>
        </p:txBody>
      </p:sp>
      <p:sp>
        <p:nvSpPr>
          <p:cNvPr id="185" name="Oval 184"/>
          <p:cNvSpPr/>
          <p:nvPr/>
        </p:nvSpPr>
        <p:spPr>
          <a:xfrm>
            <a:off x="210710" y="3643461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outerShdw blurRad="400050" dist="38100" dir="20580000" algn="tl" rotWithShape="0">
              <a:srgbClr val="000000">
                <a:alpha val="25000"/>
              </a:srgbClr>
            </a:outerShdw>
          </a:effectLst>
          <a:scene3d>
            <a:camera prst="orthographicFront">
              <a:rot lat="431597" lon="4202218" rev="16110384"/>
            </a:camera>
            <a:lightRig rig="threePt" dir="t"/>
          </a:scene3d>
          <a:sp3d z="800100" extrusionH="31750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7035526" y="3666607"/>
            <a:ext cx="1850768" cy="1544320"/>
            <a:chOff x="7035526" y="3666607"/>
            <a:chExt cx="1850768" cy="1544320"/>
          </a:xfrm>
        </p:grpSpPr>
        <p:sp>
          <p:nvSpPr>
            <p:cNvPr id="186" name="Oval 185"/>
            <p:cNvSpPr/>
            <p:nvPr/>
          </p:nvSpPr>
          <p:spPr>
            <a:xfrm>
              <a:off x="8171891" y="3992266"/>
              <a:ext cx="714403" cy="89300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7820085" y="3783509"/>
              <a:ext cx="1048413" cy="131051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7562735" y="3694946"/>
              <a:ext cx="1190114" cy="148764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335077" y="3666607"/>
              <a:ext cx="1258940" cy="154432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189933" y="3675064"/>
              <a:ext cx="1221924" cy="152740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066579" y="3725317"/>
              <a:ext cx="1141520" cy="142690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074478" y="3819489"/>
              <a:ext cx="844984" cy="1238557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035526" y="4026811"/>
              <a:ext cx="659129" cy="823912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074268" y="4233527"/>
              <a:ext cx="328385" cy="410481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679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88071" y="4551680"/>
            <a:ext cx="1048505" cy="1048505"/>
            <a:chOff x="3173455" y="953006"/>
            <a:chExt cx="1593669" cy="15936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3173455" y="953006"/>
              <a:ext cx="1593669" cy="1593669"/>
              <a:chOff x="3013184" y="2099194"/>
              <a:chExt cx="1593669" cy="159366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013184" y="2099194"/>
                <a:ext cx="1593669" cy="159366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078498" y="2164508"/>
                <a:ext cx="1463040" cy="146304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152521" y="2237660"/>
                <a:ext cx="1314995" cy="131673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224802" y="2310812"/>
                <a:ext cx="1170432" cy="11704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284238" y="2370248"/>
                <a:ext cx="1051560" cy="105156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361962" y="2447972"/>
                <a:ext cx="896112" cy="8961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35114" y="2521124"/>
                <a:ext cx="749808" cy="7498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508266" y="2594276"/>
                <a:ext cx="603504" cy="60350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590562" y="2676572"/>
                <a:ext cx="438912" cy="4389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659142" y="2745152"/>
                <a:ext cx="301752" cy="30175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745109" y="2831119"/>
                <a:ext cx="129819" cy="12981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24" name="Straight Arrow Connector 123"/>
            <p:cNvCxnSpPr>
              <a:endCxn id="113" idx="6"/>
            </p:cNvCxnSpPr>
            <p:nvPr/>
          </p:nvCxnSpPr>
          <p:spPr>
            <a:xfrm flipV="1">
              <a:off x="3961726" y="1749841"/>
              <a:ext cx="805398" cy="26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1183663" y="5824143"/>
            <a:ext cx="165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Ring-by-ring</a:t>
            </a:r>
            <a:br>
              <a:rPr lang="en-US" dirty="0" smtClean="0"/>
            </a:br>
            <a:r>
              <a:rPr lang="en-US" dirty="0" smtClean="0"/>
              <a:t>Timelapse</a:t>
            </a:r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5979957" y="5824143"/>
            <a:ext cx="1448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Shell-by-Shell</a:t>
            </a:r>
            <a:br>
              <a:rPr lang="en-US" dirty="0" smtClean="0"/>
            </a:br>
            <a:r>
              <a:rPr lang="en-US" dirty="0" smtClean="0"/>
              <a:t>X-Ray</a:t>
            </a:r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580" y="4429760"/>
            <a:ext cx="1205791" cy="1391920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3545840" y="5824143"/>
            <a:ext cx="150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Plate-by-plate</a:t>
            </a:r>
            <a:br>
              <a:rPr lang="en-US" dirty="0" smtClean="0"/>
            </a:br>
            <a:r>
              <a:rPr lang="en-US" dirty="0" smtClean="0"/>
              <a:t>Timelapse</a:t>
            </a:r>
            <a:endParaRPr lang="en-US" dirty="0"/>
          </a:p>
        </p:txBody>
      </p:sp>
      <p:pic>
        <p:nvPicPr>
          <p:cNvPr id="128" name="Picture 1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46" y="4513454"/>
            <a:ext cx="1282700" cy="1135505"/>
          </a:xfrm>
          <a:prstGeom prst="rect">
            <a:avLst/>
          </a:prstGeom>
        </p:spPr>
      </p:pic>
      <p:grpSp>
        <p:nvGrpSpPr>
          <p:cNvPr id="171" name="Group 170"/>
          <p:cNvGrpSpPr/>
          <p:nvPr/>
        </p:nvGrpSpPr>
        <p:grpSpPr>
          <a:xfrm>
            <a:off x="157958" y="1735037"/>
            <a:ext cx="8428864" cy="2129030"/>
            <a:chOff x="208758" y="465037"/>
            <a:chExt cx="8428864" cy="2129030"/>
          </a:xfrm>
        </p:grpSpPr>
        <p:grpSp>
          <p:nvGrpSpPr>
            <p:cNvPr id="79" name="Group 78"/>
            <p:cNvGrpSpPr/>
            <p:nvPr/>
          </p:nvGrpSpPr>
          <p:grpSpPr>
            <a:xfrm>
              <a:off x="208758" y="465037"/>
              <a:ext cx="1593669" cy="2129030"/>
              <a:chOff x="218918" y="1054317"/>
              <a:chExt cx="1593669" cy="2129030"/>
            </a:xfrm>
          </p:grpSpPr>
          <p:grpSp>
            <p:nvGrpSpPr>
              <p:cNvPr id="99" name="Group 98"/>
              <p:cNvGrpSpPr/>
              <p:nvPr/>
            </p:nvGrpSpPr>
            <p:grpSpPr>
              <a:xfrm>
                <a:off x="218918" y="1054317"/>
                <a:ext cx="1593669" cy="1593669"/>
                <a:chOff x="3013184" y="2099194"/>
                <a:chExt cx="1593669" cy="1593669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3013184" y="2099194"/>
                  <a:ext cx="1593669" cy="1593669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/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78498" y="2164508"/>
                  <a:ext cx="1463040" cy="1463040"/>
                </a:xfrm>
                <a:prstGeom prst="ellipse">
                  <a:avLst/>
                </a:prstGeom>
                <a:solidFill>
                  <a:srgbClr val="FFFFFF"/>
                </a:solidFill>
                <a:ln/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236332" y="2814015"/>
                <a:ext cx="1558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Circumference</a:t>
                </a:r>
                <a:endParaRPr lang="en-US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487156" y="465037"/>
              <a:ext cx="1593669" cy="2129030"/>
              <a:chOff x="2216357" y="1054317"/>
              <a:chExt cx="1593669" cy="212903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2216357" y="1054317"/>
                <a:ext cx="1593669" cy="1593669"/>
              </a:xfrm>
              <a:prstGeom prst="ellipse">
                <a:avLst/>
              </a:prstGeom>
              <a:solidFill>
                <a:srgbClr val="8EB4E3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701128" y="2814015"/>
                <a:ext cx="624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Area</a:t>
                </a:r>
                <a:endParaRPr lang="en-US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765554" y="465037"/>
              <a:ext cx="1593669" cy="2129030"/>
              <a:chOff x="4510651" y="1054317"/>
              <a:chExt cx="1593669" cy="212903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4510651" y="1054317"/>
                <a:ext cx="1593669" cy="159366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>
                <a:outerShdw blurRad="400050" dist="38100" dir="20580000" algn="tl" rotWithShape="0">
                  <a:srgbClr val="000000">
                    <a:alpha val="25000"/>
                  </a:srgbClr>
                </a:outerShdw>
              </a:effectLst>
              <a:scene3d>
                <a:camera prst="orthographicFront">
                  <a:rot lat="431597" lon="4202218" rev="16110384"/>
                </a:camera>
                <a:lightRig rig="threePt" dir="t"/>
              </a:scene3d>
              <a:sp3d z="800100" extrusionH="31750">
                <a:bevelT w="800100" h="800100"/>
                <a:bevelB w="800100" h="800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4852053" y="2814015"/>
                <a:ext cx="9108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Volume</a:t>
                </a:r>
                <a:endParaRPr lang="en-US" dirty="0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7043953" y="465037"/>
              <a:ext cx="1593669" cy="2129030"/>
              <a:chOff x="7054113" y="1054317"/>
              <a:chExt cx="1593669" cy="2129030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7054113" y="1054317"/>
                <a:ext cx="1593669" cy="159366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  <a:scene3d>
                <a:camera prst="orthographicFront">
                  <a:rot lat="431597" lon="4202218" rev="16110384"/>
                </a:camera>
                <a:lightRig rig="threePt" dir="t"/>
              </a:scene3d>
              <a:sp3d z="800100" extrusionH="31750" prstMaterial="clear">
                <a:bevelT w="800100" h="800100"/>
                <a:bevelB w="800100" h="800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7173643" y="2814015"/>
                <a:ext cx="1354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dirty="0" smtClean="0"/>
                  <a:t>urface area</a:t>
                </a:r>
                <a:endParaRPr lang="en-US" dirty="0"/>
              </a:p>
            </p:txBody>
          </p:sp>
        </p:grpSp>
        <p:cxnSp>
          <p:nvCxnSpPr>
            <p:cNvPr id="130" name="Straight Arrow Connector 129"/>
            <p:cNvCxnSpPr/>
            <p:nvPr/>
          </p:nvCxnSpPr>
          <p:spPr>
            <a:xfrm>
              <a:off x="1910080" y="1300480"/>
              <a:ext cx="396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>
              <a:off x="4185920" y="1290320"/>
              <a:ext cx="396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>
              <a:off x="6512560" y="1300480"/>
              <a:ext cx="396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78" name="Straight Connector 177"/>
          <p:cNvCxnSpPr/>
          <p:nvPr/>
        </p:nvCxnSpPr>
        <p:spPr>
          <a:xfrm>
            <a:off x="2021840" y="2722880"/>
            <a:ext cx="0" cy="16459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4277360" y="2722880"/>
            <a:ext cx="0" cy="16459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614160" y="2722880"/>
            <a:ext cx="0" cy="164592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" name="Picture 24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" y="798944"/>
            <a:ext cx="400051" cy="189115"/>
          </a:xfrm>
          <a:prstGeom prst="rect">
            <a:avLst/>
          </a:prstGeom>
        </p:spPr>
      </p:pic>
      <p:pic>
        <p:nvPicPr>
          <p:cNvPr id="246" name="Picture 24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60" y="812800"/>
            <a:ext cx="378229" cy="240030"/>
          </a:xfrm>
          <a:prstGeom prst="rect">
            <a:avLst/>
          </a:prstGeom>
        </p:spPr>
      </p:pic>
      <p:pic>
        <p:nvPicPr>
          <p:cNvPr id="247" name="Picture 24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02" y="794282"/>
            <a:ext cx="545523" cy="538249"/>
          </a:xfrm>
          <a:prstGeom prst="rect">
            <a:avLst/>
          </a:prstGeom>
        </p:spPr>
      </p:pic>
      <p:pic>
        <p:nvPicPr>
          <p:cNvPr id="248" name="Picture 24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95" y="868044"/>
            <a:ext cx="509155" cy="2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713823" y="4801304"/>
            <a:ext cx="1593669" cy="1597778"/>
            <a:chOff x="2804570" y="4426945"/>
            <a:chExt cx="1593669" cy="1597778"/>
          </a:xfrm>
        </p:grpSpPr>
        <p:sp>
          <p:nvSpPr>
            <p:cNvPr id="13" name="Oval 12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5" name="Oval 184"/>
          <p:cNvSpPr/>
          <p:nvPr/>
        </p:nvSpPr>
        <p:spPr>
          <a:xfrm>
            <a:off x="4993399" y="2622675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outerShdw blurRad="400050" dist="38100" dir="20580000" algn="tl" rotWithShape="0">
              <a:srgbClr val="000000">
                <a:alpha val="25000"/>
              </a:srgbClr>
            </a:outerShdw>
          </a:effectLst>
          <a:scene3d>
            <a:camera prst="orthographicFront">
              <a:rot lat="431597" lon="4202218" rev="16110384"/>
            </a:camera>
            <a:lightRig rig="threePt" dir="t"/>
          </a:scene3d>
          <a:sp3d z="800100" extrusionH="31750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Group 196"/>
          <p:cNvGrpSpPr/>
          <p:nvPr/>
        </p:nvGrpSpPr>
        <p:grpSpPr>
          <a:xfrm>
            <a:off x="2217015" y="2617062"/>
            <a:ext cx="1850768" cy="1544320"/>
            <a:chOff x="7035526" y="3666607"/>
            <a:chExt cx="1850768" cy="1544320"/>
          </a:xfrm>
        </p:grpSpPr>
        <p:sp>
          <p:nvSpPr>
            <p:cNvPr id="186" name="Oval 185"/>
            <p:cNvSpPr/>
            <p:nvPr/>
          </p:nvSpPr>
          <p:spPr>
            <a:xfrm>
              <a:off x="8171891" y="3992266"/>
              <a:ext cx="714403" cy="89300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7820085" y="3783509"/>
              <a:ext cx="1048413" cy="131051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7562735" y="3694946"/>
              <a:ext cx="1190114" cy="148764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7335077" y="3666607"/>
              <a:ext cx="1258940" cy="154432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189933" y="3675064"/>
              <a:ext cx="1221924" cy="152740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7066579" y="3725317"/>
              <a:ext cx="1141520" cy="142690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7074478" y="3819489"/>
              <a:ext cx="844984" cy="1238557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7035526" y="4026811"/>
              <a:ext cx="659129" cy="823912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7074268" y="4233527"/>
              <a:ext cx="328385" cy="410481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000719" y="551488"/>
            <a:ext cx="1593669" cy="1593669"/>
            <a:chOff x="3013184" y="2099194"/>
            <a:chExt cx="1593669" cy="1593669"/>
          </a:xfrm>
        </p:grpSpPr>
        <p:sp>
          <p:nvSpPr>
            <p:cNvPr id="100" name="Oval 99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83151" y="493318"/>
            <a:ext cx="1593669" cy="1593669"/>
            <a:chOff x="3173455" y="953006"/>
            <a:chExt cx="1593669" cy="1593669"/>
          </a:xfrm>
        </p:grpSpPr>
        <p:grpSp>
          <p:nvGrpSpPr>
            <p:cNvPr id="112" name="Group 111"/>
            <p:cNvGrpSpPr/>
            <p:nvPr/>
          </p:nvGrpSpPr>
          <p:grpSpPr>
            <a:xfrm>
              <a:off x="3173455" y="953006"/>
              <a:ext cx="1593669" cy="1593669"/>
              <a:chOff x="3013184" y="2099194"/>
              <a:chExt cx="1593669" cy="1593669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013184" y="2099194"/>
                <a:ext cx="1593669" cy="159366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078498" y="2164508"/>
                <a:ext cx="1463040" cy="146304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152521" y="2237660"/>
                <a:ext cx="1314995" cy="131673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224802" y="2310812"/>
                <a:ext cx="1170432" cy="11704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284238" y="2370248"/>
                <a:ext cx="1051560" cy="105156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361962" y="2447972"/>
                <a:ext cx="896112" cy="8961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35114" y="2521124"/>
                <a:ext cx="749808" cy="74980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508266" y="2594276"/>
                <a:ext cx="603504" cy="60350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590562" y="2676572"/>
                <a:ext cx="438912" cy="43891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659142" y="2745152"/>
                <a:ext cx="301752" cy="30175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745109" y="2831119"/>
                <a:ext cx="129819" cy="12981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/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4" name="Straight Arrow Connector 123"/>
            <p:cNvCxnSpPr>
              <a:endCxn id="113" idx="6"/>
            </p:cNvCxnSpPr>
            <p:nvPr/>
          </p:nvCxnSpPr>
          <p:spPr>
            <a:xfrm flipV="1">
              <a:off x="3961726" y="1749841"/>
              <a:ext cx="805398" cy="26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6" name="Oval 125"/>
          <p:cNvSpPr/>
          <p:nvPr/>
        </p:nvSpPr>
        <p:spPr>
          <a:xfrm>
            <a:off x="6365583" y="495082"/>
            <a:ext cx="1593669" cy="1593669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Arrow Connector 156"/>
          <p:cNvCxnSpPr>
            <a:stCxn id="195" idx="6"/>
          </p:cNvCxnSpPr>
          <p:nvPr/>
        </p:nvCxnSpPr>
        <p:spPr>
          <a:xfrm flipV="1">
            <a:off x="2584142" y="3338230"/>
            <a:ext cx="1395907" cy="50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1078095" y="4793199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outerShdw blurRad="400050" dist="38100" dir="20580000" algn="tl" rotWithShape="0">
              <a:srgbClr val="000000">
                <a:alpha val="25000"/>
              </a:srgbClr>
            </a:outerShdw>
          </a:effectLst>
          <a:scene3d>
            <a:camera prst="orthographicFront">
              <a:rot lat="431597" lon="4202218" rev="16110384"/>
            </a:camera>
            <a:lightRig rig="threePt" dir="t"/>
          </a:scene3d>
          <a:sp3d z="800100" extrusionH="31750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365583" y="4760664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431597" lon="4202218" rev="16110384"/>
            </a:camera>
            <a:lightRig rig="threePt" dir="t"/>
          </a:scene3d>
          <a:sp3d z="800100" extrusionH="31750" prstMaterial="clear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5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26160" y="2550460"/>
            <a:ext cx="1593669" cy="1593669"/>
            <a:chOff x="3013184" y="2099194"/>
            <a:chExt cx="1593669" cy="1593669"/>
          </a:xfrm>
        </p:grpSpPr>
        <p:sp>
          <p:nvSpPr>
            <p:cNvPr id="5" name="Oval 4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bg1">
                <a:alpha val="96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10034" y="2550460"/>
            <a:ext cx="1593669" cy="1593669"/>
            <a:chOff x="3013184" y="2099194"/>
            <a:chExt cx="1593669" cy="1593669"/>
          </a:xfrm>
        </p:grpSpPr>
        <p:sp>
          <p:nvSpPr>
            <p:cNvPr id="31" name="Oval 30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2598305" y="3346623"/>
            <a:ext cx="805398" cy="1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699754" y="5485578"/>
            <a:ext cx="1046480" cy="829635"/>
            <a:chOff x="5648831" y="5485578"/>
            <a:chExt cx="1046480" cy="82963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529433" y="5515426"/>
              <a:ext cx="0" cy="799786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44210" y="5515426"/>
              <a:ext cx="0" cy="799786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55316" y="5518601"/>
              <a:ext cx="0" cy="79661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271106" y="5515423"/>
              <a:ext cx="0" cy="79978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186894" y="5512248"/>
              <a:ext cx="0" cy="802964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102681" y="5512248"/>
              <a:ext cx="0" cy="802964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018469" y="5512248"/>
              <a:ext cx="1" cy="80296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934259" y="5512248"/>
              <a:ext cx="0" cy="80296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849033" y="5509073"/>
              <a:ext cx="0" cy="806140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763806" y="5509073"/>
              <a:ext cx="0" cy="806139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5648831" y="5485578"/>
              <a:ext cx="104648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172087" y="4705797"/>
            <a:ext cx="869563" cy="1744035"/>
            <a:chOff x="4765040" y="1351280"/>
            <a:chExt cx="843280" cy="2946941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810034" y="193966"/>
            <a:ext cx="1593669" cy="1593669"/>
            <a:chOff x="1711590" y="1767228"/>
            <a:chExt cx="1593669" cy="1593669"/>
          </a:xfrm>
        </p:grpSpPr>
        <p:sp>
          <p:nvSpPr>
            <p:cNvPr id="52" name="Oval 51"/>
            <p:cNvSpPr/>
            <p:nvPr/>
          </p:nvSpPr>
          <p:spPr>
            <a:xfrm>
              <a:off x="1711590" y="1767228"/>
              <a:ext cx="1593669" cy="1593669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776904" y="1832542"/>
              <a:ext cx="1463040" cy="146304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1850927" y="1905694"/>
              <a:ext cx="1314995" cy="1316736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923208" y="1978846"/>
              <a:ext cx="1170432" cy="1170432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982644" y="2038282"/>
              <a:ext cx="1051560" cy="1051560"/>
            </a:xfrm>
            <a:prstGeom prst="ellipse">
              <a:avLst/>
            </a:prstGeom>
            <a:solidFill>
              <a:schemeClr val="bg1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060368" y="2116006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2133520" y="2189158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2206672" y="2262310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2288968" y="2344606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2357548" y="2413186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443515" y="2499153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>
              <a:endCxn id="80" idx="6"/>
            </p:cNvCxnSpPr>
            <p:nvPr/>
          </p:nvCxnSpPr>
          <p:spPr>
            <a:xfrm flipV="1">
              <a:off x="2499861" y="2564062"/>
              <a:ext cx="456619" cy="26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426160" y="193966"/>
            <a:ext cx="1593669" cy="1593669"/>
            <a:chOff x="5487399" y="1573287"/>
            <a:chExt cx="1593669" cy="1593669"/>
          </a:xfrm>
        </p:grpSpPr>
        <p:sp>
          <p:nvSpPr>
            <p:cNvPr id="88" name="Oval 87"/>
            <p:cNvSpPr/>
            <p:nvPr/>
          </p:nvSpPr>
          <p:spPr>
            <a:xfrm>
              <a:off x="5487399" y="1573287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552713" y="1638601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626736" y="1711753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699017" y="1784905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758453" y="1844341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836177" y="1922065"/>
              <a:ext cx="896112" cy="896112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909329" y="1995217"/>
              <a:ext cx="749808" cy="749808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5982481" y="2068369"/>
              <a:ext cx="603504" cy="603504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6064777" y="2150665"/>
              <a:ext cx="438912" cy="438912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133357" y="2219245"/>
              <a:ext cx="301752" cy="301752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219324" y="2305212"/>
              <a:ext cx="129819" cy="129819"/>
            </a:xfrm>
            <a:prstGeom prst="ellipse">
              <a:avLst/>
            </a:prstGeom>
            <a:solidFill>
              <a:srgbClr val="FFFFFF"/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>
              <a:stCxn id="93" idx="6"/>
              <a:endCxn id="88" idx="6"/>
            </p:cNvCxnSpPr>
            <p:nvPr/>
          </p:nvCxnSpPr>
          <p:spPr>
            <a:xfrm>
              <a:off x="6732289" y="2370121"/>
              <a:ext cx="34877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55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Rendering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7541"/>
          <a:stretch/>
        </p:blipFill>
        <p:spPr>
          <a:xfrm>
            <a:off x="695332" y="1417638"/>
            <a:ext cx="2095127" cy="646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2713"/>
          <a:stretch/>
        </p:blipFill>
        <p:spPr>
          <a:xfrm>
            <a:off x="3433169" y="1417638"/>
            <a:ext cx="2095127" cy="1360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006" y="1417638"/>
            <a:ext cx="2095127" cy="287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5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88509"/>
              </p:ext>
            </p:extLst>
          </p:nvPr>
        </p:nvGraphicFramePr>
        <p:xfrm>
          <a:off x="1691850" y="1600200"/>
          <a:ext cx="6089477" cy="214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414"/>
                <a:gridCol w="931415"/>
                <a:gridCol w="931414"/>
                <a:gridCol w="329523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Derivative Symbol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Mindset</a:t>
                      </a:r>
                      <a:endParaRPr lang="en-US" dirty="0"/>
                    </a:p>
                  </a:txBody>
                  <a:tcPr/>
                </a:tc>
              </a:tr>
              <a:tr h="853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Think about the resulting step-by-step pattern</a:t>
                      </a:r>
                      <a:endParaRPr lang="en-US" dirty="0"/>
                    </a:p>
                  </a:txBody>
                  <a:tcPr/>
                </a:tc>
              </a:tr>
              <a:tr h="919692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Think about the actual ratio of</a:t>
                      </a:r>
                      <a:r>
                        <a:rPr lang="en-US" baseline="0" dirty="0" smtClean="0"/>
                        <a:t> changes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98" y="2262063"/>
            <a:ext cx="6350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50" y="2954427"/>
            <a:ext cx="342900" cy="647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76" y="2102153"/>
            <a:ext cx="546100" cy="647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0" y="2249363"/>
            <a:ext cx="165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24" y="235994"/>
            <a:ext cx="27432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87328" y="3768888"/>
            <a:ext cx="27432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87328" y="4226088"/>
            <a:ext cx="22860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3328" y="4226088"/>
            <a:ext cx="45720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3328" y="3768889"/>
            <a:ext cx="457200" cy="4572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887328" y="3769916"/>
            <a:ext cx="2286000" cy="45617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24" y="3769916"/>
            <a:ext cx="2743200" cy="274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8124" y="4227116"/>
            <a:ext cx="2286000" cy="228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644124" y="6513116"/>
            <a:ext cx="457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4124" y="3754022"/>
            <a:ext cx="457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>
            <a:off x="2872724" y="3998516"/>
            <a:ext cx="457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138320" y="3998516"/>
            <a:ext cx="4572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474" y="3319923"/>
            <a:ext cx="216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1d Perimeter Change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06849" y="3319923"/>
            <a:ext cx="166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Area Change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87328" y="235994"/>
            <a:ext cx="2743200" cy="2743200"/>
            <a:chOff x="358124" y="1294594"/>
            <a:chExt cx="2743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358124" y="1294594"/>
              <a:ext cx="2743200" cy="274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8124" y="1751794"/>
              <a:ext cx="228600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8124" y="2205983"/>
              <a:ext cx="1828800" cy="182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8124" y="2663183"/>
              <a:ext cx="1371600" cy="1371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124" y="3120383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124" y="3577583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671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28947" y="1768044"/>
            <a:ext cx="44756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928299" y="2240997"/>
            <a:ext cx="34769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81705" y="1989966"/>
            <a:ext cx="39701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19409" y="2475248"/>
            <a:ext cx="30947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04355" y="2747513"/>
            <a:ext cx="272485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4765" y="275436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355" y="3719304"/>
            <a:ext cx="2794000" cy="279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4160" y="6146907"/>
            <a:ext cx="2450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I</a:t>
            </a:r>
            <a:r>
              <a:rPr lang="en-US" u="sng" dirty="0" smtClean="0">
                <a:hlinkClick r:id="rId3"/>
              </a:rPr>
              <a:t>mage source: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3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Derivative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75946" y="2007923"/>
            <a:ext cx="7026211" cy="2918953"/>
            <a:chOff x="1284372" y="1501576"/>
            <a:chExt cx="7026211" cy="2918953"/>
          </a:xfrm>
        </p:grpSpPr>
        <p:sp>
          <p:nvSpPr>
            <p:cNvPr id="5" name="TextBox 4"/>
            <p:cNvSpPr txBox="1"/>
            <p:nvPr/>
          </p:nvSpPr>
          <p:spPr>
            <a:xfrm>
              <a:off x="1494108" y="1501576"/>
              <a:ext cx="2800767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1. Choose an interval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29927" y="1581497"/>
              <a:ext cx="231400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2. Find the raw change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5057" y="4017994"/>
              <a:ext cx="2585526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3. Find the rate of change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4372" y="4051197"/>
              <a:ext cx="2800767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4. Make your model perfect</a:t>
              </a:r>
              <a:endParaRPr lang="en-US" dirty="0"/>
            </a:p>
          </p:txBody>
        </p:sp>
        <p:cxnSp>
          <p:nvCxnSpPr>
            <p:cNvPr id="10" name="Curved Connector 9"/>
            <p:cNvCxnSpPr>
              <a:stCxn id="5" idx="3"/>
            </p:cNvCxnSpPr>
            <p:nvPr/>
          </p:nvCxnSpPr>
          <p:spPr>
            <a:xfrm>
              <a:off x="4294875" y="1686242"/>
              <a:ext cx="855361" cy="1126462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6" idx="1"/>
            </p:cNvCxnSpPr>
            <p:nvPr/>
          </p:nvCxnSpPr>
          <p:spPr>
            <a:xfrm rot="10800000" flipV="1">
              <a:off x="5515401" y="1766163"/>
              <a:ext cx="314527" cy="1104796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7" idx="0"/>
            </p:cNvCxnSpPr>
            <p:nvPr/>
          </p:nvCxnSpPr>
          <p:spPr>
            <a:xfrm rot="16200000" flipV="1">
              <a:off x="6269060" y="3269233"/>
              <a:ext cx="817827" cy="679695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8" idx="0"/>
            </p:cNvCxnSpPr>
            <p:nvPr/>
          </p:nvCxnSpPr>
          <p:spPr>
            <a:xfrm rot="5400000" flipH="1" flipV="1">
              <a:off x="2798669" y="3330922"/>
              <a:ext cx="606362" cy="834189"/>
            </a:xfrm>
            <a:prstGeom prst="curvedConnector2">
              <a:avLst/>
            </a:pr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9263615"/>
                </p:ext>
              </p:extLst>
            </p:nvPr>
          </p:nvGraphicFramePr>
          <p:xfrm>
            <a:off x="2568232" y="2751604"/>
            <a:ext cx="3760240" cy="844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3" imgW="1752600" imgH="393700" progId="Equation.3">
                    <p:embed/>
                  </p:oleObj>
                </mc:Choice>
                <mc:Fallback>
                  <p:oleObj name="Equation" r:id="rId3" imgW="17526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68232" y="2751604"/>
                          <a:ext cx="3760240" cy="8446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2309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1126" y="3226467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0579" y="3226467"/>
            <a:ext cx="56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+ 3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480151" y="3226467"/>
            <a:ext cx="56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+ 5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67942" y="3226467"/>
            <a:ext cx="56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+ 7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81126" y="1259028"/>
            <a:ext cx="5013237" cy="1656142"/>
            <a:chOff x="769384" y="628778"/>
            <a:chExt cx="6921039" cy="2286392"/>
          </a:xfrm>
        </p:grpSpPr>
        <p:grpSp>
          <p:nvGrpSpPr>
            <p:cNvPr id="17" name="Group 16"/>
            <p:cNvGrpSpPr/>
            <p:nvPr/>
          </p:nvGrpSpPr>
          <p:grpSpPr>
            <a:xfrm>
              <a:off x="1226584" y="1967572"/>
              <a:ext cx="929248" cy="925229"/>
              <a:chOff x="3571958" y="3120383"/>
              <a:chExt cx="929248" cy="92522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586806" y="3120383"/>
                <a:ext cx="914400" cy="9144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71958" y="3588412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62822" y="1485714"/>
              <a:ext cx="1383930" cy="1383929"/>
              <a:chOff x="4850572" y="2663183"/>
              <a:chExt cx="1383930" cy="13839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62902" y="2663183"/>
                <a:ext cx="1371600" cy="1371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50572" y="3132712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562901" y="1016185"/>
              <a:ext cx="1841130" cy="1841129"/>
              <a:chOff x="6613716" y="2205983"/>
              <a:chExt cx="1841130" cy="18411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26046" y="2205983"/>
                <a:ext cx="1828800" cy="18288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613716" y="2675512"/>
                <a:ext cx="1371600" cy="137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69384" y="2457969"/>
              <a:ext cx="4572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404031" y="628778"/>
              <a:ext cx="2286392" cy="2286392"/>
              <a:chOff x="217728" y="3615951"/>
              <a:chExt cx="2755530" cy="275553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0058" y="3615951"/>
                <a:ext cx="2743200" cy="2743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7728" y="4082850"/>
                <a:ext cx="2288631" cy="22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4137294" y="3226467"/>
            <a:ext cx="56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+ 9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6961831" y="1215601"/>
            <a:ext cx="1648731" cy="164873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07741" y="3238982"/>
            <a:ext cx="62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5x5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898856" y="1892448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62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8013" y="1215601"/>
            <a:ext cx="8496134" cy="2459181"/>
            <a:chOff x="148013" y="1215601"/>
            <a:chExt cx="8496134" cy="2459181"/>
          </a:xfrm>
        </p:grpSpPr>
        <p:sp>
          <p:nvSpPr>
            <p:cNvPr id="26" name="TextBox 25"/>
            <p:cNvSpPr txBox="1"/>
            <p:nvPr/>
          </p:nvSpPr>
          <p:spPr>
            <a:xfrm>
              <a:off x="437705" y="3213117"/>
              <a:ext cx="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25496" y="3213117"/>
              <a:ext cx="563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+ 7</a:t>
              </a:r>
              <a:endParaRPr lang="en-US" sz="24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48013" y="1879747"/>
              <a:ext cx="1002446" cy="1002445"/>
              <a:chOff x="4850572" y="2663183"/>
              <a:chExt cx="1383930" cy="1383929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862902" y="2663183"/>
                <a:ext cx="1371600" cy="13716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50572" y="3132712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162156" y="1539645"/>
              <a:ext cx="1333618" cy="1333617"/>
              <a:chOff x="6613716" y="2205983"/>
              <a:chExt cx="1841130" cy="184112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26046" y="2205983"/>
                <a:ext cx="1828800" cy="18288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613716" y="2675512"/>
                <a:ext cx="1371600" cy="1371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495774" y="1259028"/>
              <a:ext cx="1656142" cy="1656142"/>
              <a:chOff x="217728" y="3615951"/>
              <a:chExt cx="2755530" cy="275553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230058" y="3615951"/>
                <a:ext cx="2743200" cy="2743200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7728" y="4082850"/>
                <a:ext cx="2288631" cy="22886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094848" y="3213117"/>
              <a:ext cx="563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+ 9</a:t>
              </a:r>
              <a:endParaRPr lang="en-US" sz="2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20621" y="1215601"/>
              <a:ext cx="1648731" cy="2459181"/>
              <a:chOff x="5420621" y="1215601"/>
              <a:chExt cx="1648731" cy="245918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420621" y="1215601"/>
                <a:ext cx="1648731" cy="1648731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930011" y="3213117"/>
                <a:ext cx="6299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5x5</a:t>
                </a:r>
                <a:endParaRPr lang="en-US" sz="2400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687433" y="1892448"/>
              <a:ext cx="33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981804" y="2222524"/>
              <a:ext cx="662343" cy="1452258"/>
              <a:chOff x="7981804" y="2222524"/>
              <a:chExt cx="662343" cy="145225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981804" y="2222524"/>
                <a:ext cx="662343" cy="662343"/>
              </a:xfrm>
              <a:prstGeom prst="rect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98000" y="3213117"/>
                <a:ext cx="6299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2x2</a:t>
                </a:r>
                <a:endParaRPr lang="en-US" sz="2400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386132" y="3213117"/>
              <a:ext cx="278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324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81119" y="1223898"/>
            <a:ext cx="6511175" cy="4173472"/>
            <a:chOff x="1370323" y="838632"/>
            <a:chExt cx="6511175" cy="4173472"/>
          </a:xfrm>
        </p:grpSpPr>
        <p:sp>
          <p:nvSpPr>
            <p:cNvPr id="5" name="TextBox 4"/>
            <p:cNvSpPr txBox="1"/>
            <p:nvPr/>
          </p:nvSpPr>
          <p:spPr>
            <a:xfrm>
              <a:off x="1370323" y="1767591"/>
              <a:ext cx="870851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George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99447" y="4642772"/>
              <a:ext cx="710451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Frank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09898" y="4827438"/>
              <a:ext cx="1371600" cy="10458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1805749" y="838632"/>
              <a:ext cx="0" cy="928959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5400000" flipH="1">
              <a:off x="3309498" y="-75768"/>
              <a:ext cx="3657600" cy="5486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3080898" y="1067232"/>
              <a:ext cx="2743200" cy="411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 rot="5400000" flipH="1">
              <a:off x="2852298" y="2210232"/>
              <a:ext cx="1828800" cy="2743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5400000" flipH="1">
              <a:off x="2623698" y="3347667"/>
              <a:ext cx="914400" cy="1371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87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52784" y="1433628"/>
            <a:ext cx="5902431" cy="4173472"/>
            <a:chOff x="1979067" y="838632"/>
            <a:chExt cx="5902431" cy="4173472"/>
          </a:xfrm>
        </p:grpSpPr>
        <p:sp>
          <p:nvSpPr>
            <p:cNvPr id="5" name="TextBox 4"/>
            <p:cNvSpPr txBox="1"/>
            <p:nvPr/>
          </p:nvSpPr>
          <p:spPr>
            <a:xfrm>
              <a:off x="1979067" y="1767591"/>
              <a:ext cx="29331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48288" y="4642772"/>
              <a:ext cx="26161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509898" y="4827438"/>
              <a:ext cx="1371600" cy="10458"/>
            </a:xfrm>
            <a:prstGeom prst="straightConnector1">
              <a:avLst/>
            </a:prstGeom>
            <a:ln w="57150" cmpd="sng">
              <a:solidFill>
                <a:schemeClr val="accent1"/>
              </a:solidFill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flipV="1">
              <a:off x="2125727" y="838633"/>
              <a:ext cx="0" cy="928958"/>
            </a:xfrm>
            <a:prstGeom prst="straightConnector1">
              <a:avLst/>
            </a:prstGeom>
            <a:ln w="57150" cmpd="sng">
              <a:headEnd type="non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 rot="5400000" flipH="1">
              <a:off x="3309498" y="-75768"/>
              <a:ext cx="3657600" cy="5486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3080898" y="1067232"/>
              <a:ext cx="2743200" cy="4114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083615" y="2348028"/>
            <a:ext cx="1371600" cy="1455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83615" y="1433628"/>
            <a:ext cx="0" cy="91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9044" y="1740359"/>
            <a:ext cx="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b="1" dirty="0"/>
              <a:t>×</a:t>
            </a:r>
            <a:r>
              <a:rPr lang="en-US" dirty="0" smtClean="0"/>
              <a:t> dg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96259" y="349173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 </a:t>
            </a:r>
            <a:r>
              <a:rPr lang="en-US" b="1" dirty="0"/>
              <a:t>×</a:t>
            </a:r>
            <a:r>
              <a:rPr lang="en-US" dirty="0" smtClean="0"/>
              <a:t> df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96259" y="1740441"/>
            <a:ext cx="82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df</a:t>
            </a:r>
            <a:r>
              <a:rPr lang="en-US" dirty="0" smtClean="0"/>
              <a:t> </a:t>
            </a:r>
            <a:r>
              <a:rPr lang="en-US" b="1" dirty="0"/>
              <a:t>×</a:t>
            </a:r>
            <a:r>
              <a:rPr lang="en-US" dirty="0" smtClean="0"/>
              <a:t> dg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84847" y="1730049"/>
            <a:ext cx="41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32312" y="510359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643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Slicing A Cake Among Friends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8376" y="1739340"/>
            <a:ext cx="13716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Cake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15460" y="1735054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4130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57221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80311" y="4103373"/>
            <a:ext cx="4572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234130" y="4388921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4130" y="4765770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34130" y="5142618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680311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7221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4130" y="4079970"/>
            <a:ext cx="457200" cy="3089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84683" y="3901828"/>
            <a:ext cx="25681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person?</a:t>
            </a:r>
          </a:p>
          <a:p>
            <a:pPr algn="ctr"/>
            <a:r>
              <a:rPr lang="en-US" dirty="0" smtClean="0"/>
              <a:t>Cut a slice from everyone</a:t>
            </a:r>
            <a:endParaRPr lang="en-US" dirty="0"/>
          </a:p>
        </p:txBody>
      </p:sp>
      <p:cxnSp>
        <p:nvCxnSpPr>
          <p:cNvPr id="35" name="Curved Connector 34"/>
          <p:cNvCxnSpPr>
            <a:stCxn id="30" idx="3"/>
          </p:cNvCxnSpPr>
          <p:nvPr/>
        </p:nvCxnSpPr>
        <p:spPr>
          <a:xfrm>
            <a:off x="3752851" y="4224994"/>
            <a:ext cx="2257393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126563" y="4046235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91330" y="1739340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137511" y="1730768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913381" y="1735054"/>
            <a:ext cx="730078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137903" y="1719428"/>
            <a:ext cx="723091" cy="4572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13381" y="1727305"/>
            <a:ext cx="723091" cy="45720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013163" y="2176628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13163" y="2658023"/>
            <a:ext cx="19033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672113" y="17513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04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88229" y="2588613"/>
            <a:ext cx="3496898" cy="963487"/>
            <a:chOff x="3432080" y="3366353"/>
            <a:chExt cx="3496898" cy="963487"/>
          </a:xfrm>
        </p:grpSpPr>
        <p:sp>
          <p:nvSpPr>
            <p:cNvPr id="4" name="Cloud 3"/>
            <p:cNvSpPr/>
            <p:nvPr/>
          </p:nvSpPr>
          <p:spPr>
            <a:xfrm>
              <a:off x="3432080" y="3366353"/>
              <a:ext cx="1527193" cy="963487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F’s changes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401785" y="3366353"/>
              <a:ext cx="1527193" cy="963487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G’s changes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46963" y="366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14" name="Striped Right Arrow 13"/>
          <p:cNvSpPr/>
          <p:nvPr/>
        </p:nvSpPr>
        <p:spPr>
          <a:xfrm>
            <a:off x="2867332" y="2466425"/>
            <a:ext cx="1871041" cy="1207863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Simplifies to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80234" y="1045730"/>
            <a:ext cx="2198589" cy="4049253"/>
            <a:chOff x="780234" y="1045730"/>
            <a:chExt cx="2198589" cy="4049253"/>
          </a:xfrm>
        </p:grpSpPr>
        <p:grpSp>
          <p:nvGrpSpPr>
            <p:cNvPr id="13" name="Group 12"/>
            <p:cNvGrpSpPr/>
            <p:nvPr/>
          </p:nvGrpSpPr>
          <p:grpSpPr>
            <a:xfrm>
              <a:off x="780234" y="1045730"/>
              <a:ext cx="2198589" cy="3377968"/>
              <a:chOff x="870951" y="1141096"/>
              <a:chExt cx="2198589" cy="337796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870951" y="1141096"/>
                <a:ext cx="2198589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Scenario With 2 Parts</a:t>
                </a:r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83014" y="1745401"/>
                <a:ext cx="1174462" cy="2773663"/>
                <a:chOff x="1013036" y="1745401"/>
                <a:chExt cx="1174462" cy="277366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1013036" y="1745401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666851" y="1745401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349017" y="1745401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002832" y="1745401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013036" y="2572537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666851" y="2572537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349017" y="257253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*</a:t>
                  </a:r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013036" y="3351358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666851" y="3351358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1349017" y="3351358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^</a:t>
                  </a:r>
                  <a:endParaRPr 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002832" y="3351358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013036" y="4149732"/>
                  <a:ext cx="290727" cy="36933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F</a:t>
                  </a:r>
                  <a:endParaRPr lang="en-US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666851" y="4149732"/>
                  <a:ext cx="330289" cy="369332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349017" y="4149732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/</a:t>
                  </a:r>
                  <a:endParaRPr lang="en-US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002832" y="4149732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1583024" y="4725651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38373" y="1058198"/>
            <a:ext cx="384675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Perspectives To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86" y="4163916"/>
            <a:ext cx="1719531" cy="2361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73" y="4163916"/>
            <a:ext cx="1726307" cy="2371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7541"/>
          <a:stretch/>
        </p:blipFill>
        <p:spPr>
          <a:xfrm>
            <a:off x="1273973" y="1278569"/>
            <a:ext cx="1719531" cy="530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52713"/>
          <a:stretch/>
        </p:blipFill>
        <p:spPr>
          <a:xfrm>
            <a:off x="3640086" y="1278569"/>
            <a:ext cx="1719531" cy="1116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497" y="4163916"/>
            <a:ext cx="1719531" cy="236171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73973" y="3898015"/>
            <a:ext cx="659605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497" y="1278569"/>
            <a:ext cx="1719531" cy="236171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95258"/>
            <a:ext cx="8229600" cy="1143000"/>
          </a:xfrm>
        </p:spPr>
        <p:txBody>
          <a:bodyPr/>
          <a:lstStyle/>
          <a:p>
            <a:r>
              <a:rPr lang="en-US" dirty="0" smtClean="0"/>
              <a:t>Baseline vs. Progressive Rendering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32954" y="3705166"/>
            <a:ext cx="583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77010" y="3705166"/>
            <a:ext cx="58366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660286" y="3713349"/>
            <a:ext cx="70065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063" y="745708"/>
            <a:ext cx="21985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Scenario With 3 Parts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95221" y="1712139"/>
            <a:ext cx="1762272" cy="369332"/>
            <a:chOff x="956711" y="1708289"/>
            <a:chExt cx="1762272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956711" y="1708289"/>
              <a:ext cx="318229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4056" y="1708289"/>
              <a:ext cx="312906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29457" y="17082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×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06077" y="1708289"/>
              <a:ext cx="31290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51479" y="170828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×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16700" y="1415062"/>
            <a:ext cx="5354333" cy="963487"/>
            <a:chOff x="3616700" y="1415062"/>
            <a:chExt cx="5354333" cy="963487"/>
          </a:xfrm>
        </p:grpSpPr>
        <p:sp>
          <p:nvSpPr>
            <p:cNvPr id="4" name="Cloud 3"/>
            <p:cNvSpPr/>
            <p:nvPr/>
          </p:nvSpPr>
          <p:spPr>
            <a:xfrm>
              <a:off x="3616700" y="1415062"/>
              <a:ext cx="1527193" cy="963487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A’s changes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5530271" y="1415062"/>
              <a:ext cx="1527193" cy="963487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B’s changes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87041" y="171213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Cloud 30"/>
            <p:cNvSpPr/>
            <p:nvPr/>
          </p:nvSpPr>
          <p:spPr>
            <a:xfrm>
              <a:off x="7443840" y="1415062"/>
              <a:ext cx="1527193" cy="963487"/>
            </a:xfrm>
            <a:prstGeom prst="cloud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C’s changes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0612" y="171213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sp>
        <p:nvSpPr>
          <p:cNvPr id="33" name="Striped Right Arrow 32"/>
          <p:cNvSpPr/>
          <p:nvPr/>
        </p:nvSpPr>
        <p:spPr>
          <a:xfrm>
            <a:off x="2393242" y="1650273"/>
            <a:ext cx="1036617" cy="493065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859" y="745708"/>
            <a:ext cx="55411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Perspectives To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23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643" y="981991"/>
            <a:ext cx="4115539" cy="3744073"/>
            <a:chOff x="1860065" y="1237695"/>
            <a:chExt cx="4115539" cy="3744073"/>
          </a:xfrm>
        </p:grpSpPr>
        <p:sp>
          <p:nvSpPr>
            <p:cNvPr id="7" name="Rectangle 6"/>
            <p:cNvSpPr/>
            <p:nvPr/>
          </p:nvSpPr>
          <p:spPr>
            <a:xfrm rot="10800000">
              <a:off x="3750608" y="3056045"/>
              <a:ext cx="980831" cy="980831"/>
            </a:xfrm>
            <a:prstGeom prst="rect">
              <a:avLst/>
            </a:prstGeom>
            <a:effectLst/>
            <a:scene3d>
              <a:camera prst="orthographicFront">
                <a:rot lat="20713977" lon="3058358" rev="0"/>
              </a:camera>
              <a:lightRig rig="threePt" dir="t">
                <a:rot lat="0" lon="0" rev="14640000"/>
              </a:lightRig>
            </a:scene3d>
            <a:sp3d extrusionH="1016000" contourW="12700" prstMaterial="matte">
              <a:extrusionClr>
                <a:schemeClr val="tx2">
                  <a:lumMod val="60000"/>
                  <a:lumOff val="40000"/>
                </a:schemeClr>
              </a:extrusionClr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68382" y="461243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91230" y="445283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04587" y="1237695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30000" dirty="0" smtClean="0"/>
                <a:t>2</a:t>
              </a:r>
              <a:endParaRPr lang="en-US" baseline="30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417853" y="3634260"/>
              <a:ext cx="1088606" cy="58126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860065" y="3634259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1200000" lon="2399985" rev="0"/>
              </a:camera>
              <a:lightRig rig="threePt" dir="t">
                <a:rot lat="0" lon="0" rev="4140000"/>
              </a:lightRig>
            </a:scene3d>
            <a:sp3d extrusionH="127000"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838521" y="1967954"/>
              <a:ext cx="1" cy="996365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231776" y="3610744"/>
              <a:ext cx="1259454" cy="42613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994768" y="3634259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200000" lon="18899980" rev="0"/>
              </a:camera>
              <a:lightRig rig="threePt" dir="t"/>
            </a:scene3d>
            <a:sp3d extrusionH="127000"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71621" y="135527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9409007" lon="17608443" rev="4482736"/>
              </a:camera>
              <a:lightRig rig="threePt" dir="t"/>
            </a:scene3d>
            <a:sp3d extrusionH="127000"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4315" y="2118695"/>
            <a:ext cx="1896031" cy="1732779"/>
            <a:chOff x="4127238" y="1750212"/>
            <a:chExt cx="1896031" cy="1732779"/>
          </a:xfrm>
        </p:grpSpPr>
        <p:sp>
          <p:nvSpPr>
            <p:cNvPr id="24" name="Rectangle 23"/>
            <p:cNvSpPr/>
            <p:nvPr/>
          </p:nvSpPr>
          <p:spPr>
            <a:xfrm>
              <a:off x="4535343" y="1750212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9409007" lon="17608443" rev="4482736"/>
              </a:camera>
              <a:lightRig rig="balanced" dir="t"/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27238" y="250215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1200000" lon="2399985" rev="0"/>
              </a:camera>
              <a:lightRig rig="threePt" dir="t">
                <a:rot lat="0" lon="0" rev="4140000"/>
              </a:lightRig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42433" y="2485545"/>
              <a:ext cx="980836" cy="98083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cene3d>
              <a:camera prst="orthographicFront">
                <a:rot lat="1200000" lon="18720000" rev="21599984"/>
              </a:camera>
              <a:lightRig rig="threePt" dir="t"/>
            </a:scene3d>
            <a:sp3d extrusionH="127000" contourW="12700" prstMaterial="matte"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20000"/>
                  <a:lumOff val="8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8176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498866"/>
              </p:ext>
            </p:extLst>
          </p:nvPr>
        </p:nvGraphicFramePr>
        <p:xfrm>
          <a:off x="1869264" y="1161338"/>
          <a:ext cx="5059680" cy="435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623"/>
                <a:gridCol w="3524057"/>
              </a:tblGrid>
              <a:tr h="47549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Overall</a:t>
                      </a:r>
                      <a:r>
                        <a:rPr lang="en-US" baseline="0" dirty="0" smtClean="0"/>
                        <a:t> Change</a:t>
                      </a:r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Addition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Multiplication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Powers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443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Inverse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666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1893730"/>
            <a:ext cx="1783080" cy="259478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2621539"/>
            <a:ext cx="2406982" cy="265176"/>
          </a:xfrm>
          <a:prstGeom prst="rect">
            <a:avLst/>
          </a:prstGeom>
        </p:spPr>
      </p:pic>
      <p:pic>
        <p:nvPicPr>
          <p:cNvPr id="8" name="Picture 7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4019307"/>
            <a:ext cx="1209040" cy="550652"/>
          </a:xfrm>
          <a:prstGeom prst="rect">
            <a:avLst/>
          </a:prstGeom>
        </p:spPr>
      </p:pic>
      <p:pic>
        <p:nvPicPr>
          <p:cNvPr id="9" name="Picture 8" descr="latex-image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3254383"/>
            <a:ext cx="2406982" cy="511398"/>
          </a:xfrm>
          <a:prstGeom prst="rect">
            <a:avLst/>
          </a:prstGeom>
        </p:spPr>
      </p:pic>
      <p:pic>
        <p:nvPicPr>
          <p:cNvPr id="10" name="Picture 9" descr="latex-imag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38" y="4805872"/>
            <a:ext cx="3004645" cy="5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65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20023"/>
              </p:ext>
            </p:extLst>
          </p:nvPr>
        </p:nvGraphicFramePr>
        <p:xfrm>
          <a:off x="254001" y="299720"/>
          <a:ext cx="8635997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559"/>
                <a:gridCol w="1991360"/>
                <a:gridCol w="2712720"/>
                <a:gridCol w="2245358"/>
              </a:tblGrid>
              <a:tr h="43187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Step-by-Step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Step Zoom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r>
                        <a:rPr lang="en-US" dirty="0" smtClean="0"/>
                        <a:t>Ring-by-ring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Timelapse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16815" y="1003806"/>
            <a:ext cx="1593669" cy="1593669"/>
            <a:chOff x="3013184" y="2099194"/>
            <a:chExt cx="1593669" cy="1593669"/>
          </a:xfrm>
        </p:grpSpPr>
        <p:sp>
          <p:nvSpPr>
            <p:cNvPr id="6" name="Oval 5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17546" y="782320"/>
            <a:ext cx="869563" cy="1744035"/>
            <a:chOff x="4765040" y="1351280"/>
            <a:chExt cx="843280" cy="2946941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4258127" y="2962612"/>
              <a:ext cx="2670231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308708" y="3095840"/>
              <a:ext cx="240377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358000" y="3227783"/>
              <a:ext cx="2137319" cy="3557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407784" y="3362788"/>
              <a:ext cx="1870862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459345" y="3496016"/>
              <a:ext cx="1604406" cy="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10907" y="3629244"/>
              <a:ext cx="1337950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565303" y="3765307"/>
              <a:ext cx="1065825" cy="1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4616374" y="3898044"/>
              <a:ext cx="799368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666952" y="4031272"/>
              <a:ext cx="532912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545" y="4198515"/>
              <a:ext cx="198425" cy="985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4765040" y="1351280"/>
              <a:ext cx="843280" cy="294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>
            <a:endCxn id="6" idx="6"/>
          </p:cNvCxnSpPr>
          <p:nvPr/>
        </p:nvCxnSpPr>
        <p:spPr>
          <a:xfrm flipV="1">
            <a:off x="2905086" y="1800641"/>
            <a:ext cx="805398" cy="2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469580" y="2519515"/>
            <a:ext cx="843936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646190" y="1116006"/>
            <a:ext cx="333559" cy="13212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7636836" y="2426417"/>
            <a:ext cx="355742" cy="907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786924" y="2432541"/>
            <a:ext cx="265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7635633" y="2360249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924306" y="1555949"/>
            <a:ext cx="49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>
                <a:latin typeface="Times New Roman"/>
                <a:cs typeface="Times New Roman"/>
              </a:rPr>
              <a:t>π</a:t>
            </a:r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 flipH="1" flipV="1">
            <a:off x="7165292" y="1143000"/>
            <a:ext cx="7244" cy="4780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162800" y="1909505"/>
            <a:ext cx="12229" cy="528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64917"/>
              </p:ext>
            </p:extLst>
          </p:nvPr>
        </p:nvGraphicFramePr>
        <p:xfrm>
          <a:off x="293397" y="3206747"/>
          <a:ext cx="8596601" cy="245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869"/>
                <a:gridCol w="2222429"/>
                <a:gridCol w="3998303"/>
              </a:tblGrid>
              <a:tr h="4318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Symbolic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2023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0" name="Picture 149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6127"/>
            <a:ext cx="1963733" cy="596133"/>
          </a:xfrm>
          <a:prstGeom prst="rect">
            <a:avLst/>
          </a:prstGeom>
        </p:spPr>
      </p:pic>
      <p:pic>
        <p:nvPicPr>
          <p:cNvPr id="151" name="Picture 150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86" y="3853379"/>
            <a:ext cx="1433712" cy="163146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4887440" y="3775074"/>
            <a:ext cx="319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backwards to the integral.</a:t>
            </a:r>
            <a:endParaRPr lang="en-US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4887440" y="4223387"/>
            <a:ext cx="3708105" cy="446747"/>
            <a:chOff x="5045955" y="4237336"/>
            <a:chExt cx="3708105" cy="446747"/>
          </a:xfrm>
        </p:grpSpPr>
        <p:pic>
          <p:nvPicPr>
            <p:cNvPr id="152" name="Picture 151" descr="latex-image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351" y="4238837"/>
              <a:ext cx="940739" cy="443745"/>
            </a:xfrm>
            <a:prstGeom prst="rect">
              <a:avLst/>
            </a:prstGeom>
          </p:spPr>
        </p:pic>
        <p:pic>
          <p:nvPicPr>
            <p:cNvPr id="153" name="Picture 152" descr="latex-imag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303" y="4237336"/>
              <a:ext cx="994757" cy="446747"/>
            </a:xfrm>
            <a:prstGeom prst="rect">
              <a:avLst/>
            </a:prstGeom>
          </p:spPr>
        </p:pic>
        <p:sp>
          <p:nvSpPr>
            <p:cNvPr id="155" name="TextBox 154"/>
            <p:cNvSpPr txBox="1"/>
            <p:nvPr/>
          </p:nvSpPr>
          <p:spPr>
            <a:xfrm>
              <a:off x="6423756" y="4276043"/>
              <a:ext cx="1279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that means</a:t>
              </a:r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045955" y="4276043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780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39278"/>
              </p:ext>
            </p:extLst>
          </p:nvPr>
        </p:nvGraphicFramePr>
        <p:xfrm>
          <a:off x="884466" y="1721660"/>
          <a:ext cx="7559038" cy="275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238"/>
                <a:gridCol w="2072640"/>
                <a:gridCol w="1920240"/>
                <a:gridCol w="1899920"/>
              </a:tblGrid>
              <a:tr h="48501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of Plate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Step Zoom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Plate-by-plate</a:t>
                      </a:r>
                      <a:br>
                        <a:rPr lang="en-US" dirty="0" smtClean="0"/>
                      </a:br>
                      <a:r>
                        <a:rPr lang="en-US" dirty="0" err="1" smtClean="0"/>
                        <a:t>Timelapse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5" name="TextBox 124"/>
          <p:cNvSpPr txBox="1"/>
          <p:nvPr/>
        </p:nvSpPr>
        <p:spPr>
          <a:xfrm>
            <a:off x="7413860" y="3691031"/>
            <a:ext cx="40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623344" y="2412679"/>
            <a:ext cx="63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 </a:t>
            </a:r>
            <a:r>
              <a:rPr lang="en-US" sz="2400" dirty="0" smtClean="0"/>
              <a:t>y</a:t>
            </a:r>
            <a:r>
              <a:rPr lang="en-US" sz="2400" baseline="30000" dirty="0" smtClean="0"/>
              <a:t>2</a:t>
            </a:r>
            <a:endParaRPr lang="en-US" baseline="30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610166" y="2384340"/>
            <a:ext cx="1850768" cy="1544320"/>
            <a:chOff x="7035526" y="3666607"/>
            <a:chExt cx="1850768" cy="1544320"/>
          </a:xfrm>
        </p:grpSpPr>
        <p:sp>
          <p:nvSpPr>
            <p:cNvPr id="57" name="Oval 56"/>
            <p:cNvSpPr/>
            <p:nvPr/>
          </p:nvSpPr>
          <p:spPr>
            <a:xfrm>
              <a:off x="8171891" y="3992266"/>
              <a:ext cx="714403" cy="89300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820085" y="3783509"/>
              <a:ext cx="1048413" cy="131051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562735" y="3694946"/>
              <a:ext cx="1190114" cy="1487643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335077" y="3666607"/>
              <a:ext cx="1258940" cy="154432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7189933" y="3675064"/>
              <a:ext cx="1221924" cy="1527406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066579" y="3725317"/>
              <a:ext cx="1141520" cy="1426900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074478" y="3819489"/>
              <a:ext cx="844984" cy="1238557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035526" y="4026811"/>
              <a:ext cx="659129" cy="823912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074268" y="4233527"/>
              <a:ext cx="328385" cy="410481"/>
            </a:xfrm>
            <a:prstGeom prst="ellipse">
              <a:avLst/>
            </a:prstGeom>
            <a:scene3d>
              <a:camera prst="orthographicFront">
                <a:rot lat="0" lon="3300000" rev="0"/>
              </a:camera>
              <a:lightRig rig="threePt" dir="t"/>
            </a:scene3d>
            <a:sp3d>
              <a:bevelT w="19050" h="38100" prst="riblet"/>
              <a:bevelB w="19050" h="44450" prst="ribl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8" name="Straight Arrow Connector 77"/>
          <p:cNvCxnSpPr>
            <a:stCxn id="77" idx="6"/>
          </p:cNvCxnSpPr>
          <p:nvPr/>
        </p:nvCxnSpPr>
        <p:spPr>
          <a:xfrm flipV="1">
            <a:off x="2977293" y="3105508"/>
            <a:ext cx="1395907" cy="50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7148558" y="2402347"/>
            <a:ext cx="741647" cy="13029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4799994" rev="0"/>
            </a:camera>
            <a:lightRig rig="threePt" dir="t">
              <a:rot lat="0" lon="0" rev="18420000"/>
            </a:lightRig>
          </a:scene3d>
          <a:sp3d extrusionH="95250" contourW="12700">
            <a:bevelT w="0" h="38100"/>
            <a:contourClr>
              <a:schemeClr val="accent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66482" y="2412679"/>
            <a:ext cx="1593669" cy="1593669"/>
            <a:chOff x="2929760" y="3622553"/>
            <a:chExt cx="1593669" cy="1593669"/>
          </a:xfrm>
        </p:grpSpPr>
        <p:sp>
          <p:nvSpPr>
            <p:cNvPr id="62" name="Oval 61"/>
            <p:cNvSpPr/>
            <p:nvPr/>
          </p:nvSpPr>
          <p:spPr>
            <a:xfrm>
              <a:off x="2929760" y="3622553"/>
              <a:ext cx="1593669" cy="1593669"/>
            </a:xfrm>
            <a:prstGeom prst="ellipse">
              <a:avLst/>
            </a:prstGeom>
            <a:noFill/>
            <a:ln/>
            <a:effectLst/>
            <a:scene3d>
              <a:camera prst="orthographicFront">
                <a:rot lat="0" lon="0" rev="0"/>
              </a:camera>
              <a:lightRig rig="threePt" dir="t"/>
            </a:scene3d>
            <a:sp3d extrusionH="31750">
              <a:bevelT w="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929760" y="4447496"/>
              <a:ext cx="1593669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 rot="10800000">
              <a:off x="4123915" y="3727946"/>
              <a:ext cx="45719" cy="71955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64" idx="2"/>
            </p:cNvCxnSpPr>
            <p:nvPr/>
          </p:nvCxnSpPr>
          <p:spPr>
            <a:xfrm flipV="1">
              <a:off x="3673155" y="3727946"/>
              <a:ext cx="473619" cy="719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749054" y="437379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36378" y="387928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697025" y="3727946"/>
              <a:ext cx="265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pic>
        <p:nvPicPr>
          <p:cNvPr id="96" name="Picture 95" descr="latex-imag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4"/>
          <a:stretch/>
        </p:blipFill>
        <p:spPr>
          <a:xfrm>
            <a:off x="4876648" y="4112920"/>
            <a:ext cx="1418256" cy="365992"/>
          </a:xfrm>
          <a:prstGeom prst="rect">
            <a:avLst/>
          </a:prstGeom>
        </p:spPr>
      </p:pic>
      <p:cxnSp>
        <p:nvCxnSpPr>
          <p:cNvPr id="115" name="Straight Connector 114"/>
          <p:cNvCxnSpPr/>
          <p:nvPr/>
        </p:nvCxnSpPr>
        <p:spPr>
          <a:xfrm rot="21360000">
            <a:off x="7519650" y="3698945"/>
            <a:ext cx="144736" cy="1272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26" idx="2"/>
          </p:cNvCxnSpPr>
          <p:nvPr/>
        </p:nvCxnSpPr>
        <p:spPr>
          <a:xfrm rot="16200000" flipH="1">
            <a:off x="7158950" y="2656512"/>
            <a:ext cx="142601" cy="578264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9265" y="2366618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outerShdw blurRad="400050" dist="38100" dir="20580000" algn="tl" rotWithShape="0">
              <a:srgbClr val="000000">
                <a:alpha val="25000"/>
              </a:srgbClr>
            </a:outerShdw>
          </a:effectLst>
          <a:scene3d>
            <a:camera prst="orthographicFront">
              <a:rot lat="431597" lon="4202218" rev="16110384"/>
            </a:camera>
            <a:lightRig rig="threePt" dir="t"/>
          </a:scene3d>
          <a:sp3d z="800100" extrusionH="31750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0601" y="2840287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61936" y="2366617"/>
            <a:ext cx="4203013" cy="1593670"/>
            <a:chOff x="2113088" y="2366617"/>
            <a:chExt cx="4203013" cy="1593670"/>
          </a:xfrm>
        </p:grpSpPr>
        <p:sp>
          <p:nvSpPr>
            <p:cNvPr id="4" name="Oval 3"/>
            <p:cNvSpPr/>
            <p:nvPr/>
          </p:nvSpPr>
          <p:spPr>
            <a:xfrm rot="16200000">
              <a:off x="4722432" y="2366618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>
                <a:rot lat="0" lon="0" rev="7140000"/>
              </a:lightRig>
            </a:scene3d>
            <a:sp3d z="800100" extrusionH="31750" contourW="12700">
              <a:bevelB w="800100" h="800100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113088" y="2366617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>
                <a:rot lat="0" lon="0" rev="7140000"/>
              </a:lightRig>
            </a:scene3d>
            <a:sp3d z="800100" extrusionH="31750" contourW="12700">
              <a:bevelB w="800100" h="800100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982539" y="2840287"/>
              <a:ext cx="4145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+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948726" y="2840287"/>
            <a:ext cx="414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=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98059" y="2366618"/>
            <a:ext cx="2596096" cy="1593669"/>
            <a:chOff x="6498059" y="2366618"/>
            <a:chExt cx="2596096" cy="1593669"/>
          </a:xfrm>
        </p:grpSpPr>
        <p:sp>
          <p:nvSpPr>
            <p:cNvPr id="8" name="Oval 7"/>
            <p:cNvSpPr/>
            <p:nvPr/>
          </p:nvSpPr>
          <p:spPr>
            <a:xfrm rot="16200000">
              <a:off x="7500486" y="2366618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>
                <a:rot lat="0" lon="0" rev="7140000"/>
              </a:lightRig>
            </a:scene3d>
            <a:sp3d z="800100" extrusionH="31750" contourW="12700">
              <a:bevelB w="800100" h="800100"/>
              <a:contourClr>
                <a:schemeClr val="tx2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98059" y="2840287"/>
              <a:ext cx="75295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3600" dirty="0" smtClean="0">
                  <a:solidFill>
                    <a:prstClr val="black"/>
                  </a:solidFill>
                </a:rPr>
                <a:t>2 ×</a:t>
              </a:r>
              <a:endParaRPr lang="en-US" sz="3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115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1491"/>
              </p:ext>
            </p:extLst>
          </p:nvPr>
        </p:nvGraphicFramePr>
        <p:xfrm>
          <a:off x="180001" y="402857"/>
          <a:ext cx="8596601" cy="51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210"/>
                <a:gridCol w="2925627"/>
                <a:gridCol w="3072764"/>
              </a:tblGrid>
              <a:tr h="47887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Symbolic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/>
                </a:tc>
              </a:tr>
              <a:tr h="46409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89" y="1384022"/>
            <a:ext cx="1418256" cy="689430"/>
          </a:xfrm>
          <a:prstGeom prst="rect">
            <a:avLst/>
          </a:prstGeom>
        </p:spPr>
      </p:pic>
      <p:pic>
        <p:nvPicPr>
          <p:cNvPr id="6" name="Picture 5" descr="latex-imag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" y="995801"/>
            <a:ext cx="2233616" cy="544004"/>
          </a:xfrm>
          <a:prstGeom prst="rect">
            <a:avLst/>
          </a:prstGeom>
        </p:spPr>
      </p:pic>
      <p:pic>
        <p:nvPicPr>
          <p:cNvPr id="7" name="Picture 6" descr="latex-imag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19" y="995801"/>
            <a:ext cx="2493739" cy="4349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6531" y="989036"/>
            <a:ext cx="21863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Write height in terms of x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5706531" y="2255520"/>
            <a:ext cx="2959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Work backwards to find integrals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9829" y="3634001"/>
            <a:ext cx="25678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Find volume at full radius (x=r)</a:t>
            </a:r>
            <a:endParaRPr lang="en-US" sz="15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73680" y="2225040"/>
            <a:ext cx="600292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79008" y="3521977"/>
            <a:ext cx="600292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01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92709"/>
              </p:ext>
            </p:extLst>
          </p:nvPr>
        </p:nvGraphicFramePr>
        <p:xfrm>
          <a:off x="254001" y="279399"/>
          <a:ext cx="8137330" cy="268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172"/>
                <a:gridCol w="2103021"/>
                <a:gridCol w="4445137"/>
              </a:tblGrid>
              <a:tr h="41235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Shell Analysis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Shell-by-shell</a:t>
                      </a:r>
                    </a:p>
                    <a:p>
                      <a:r>
                        <a:rPr lang="en-US" dirty="0" smtClean="0"/>
                        <a:t>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090990" y="970418"/>
            <a:ext cx="1593669" cy="1597778"/>
            <a:chOff x="2804570" y="4426945"/>
            <a:chExt cx="1593669" cy="1597778"/>
          </a:xfrm>
        </p:grpSpPr>
        <p:sp>
          <p:nvSpPr>
            <p:cNvPr id="48" name="Oval 47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latex-im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13" y="1417638"/>
            <a:ext cx="3802833" cy="538570"/>
          </a:xfrm>
          <a:prstGeom prst="rect">
            <a:avLst/>
          </a:prstGeom>
        </p:spPr>
      </p:pic>
      <p:graphicFrame>
        <p:nvGraphicFramePr>
          <p:cNvPr id="100" name="Table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79650"/>
              </p:ext>
            </p:extLst>
          </p:nvPr>
        </p:nvGraphicFramePr>
        <p:xfrm>
          <a:off x="254001" y="3425618"/>
          <a:ext cx="6517097" cy="268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81"/>
                <a:gridCol w="2053010"/>
                <a:gridCol w="2912706"/>
              </a:tblGrid>
              <a:tr h="412355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Shell Analysis</a:t>
                      </a:r>
                      <a:endParaRPr lang="en-US" dirty="0"/>
                    </a:p>
                  </a:txBody>
                  <a:tcPr/>
                </a:tc>
              </a:tr>
              <a:tr h="2272240">
                <a:tc>
                  <a:txBody>
                    <a:bodyPr/>
                    <a:lstStyle/>
                    <a:p>
                      <a:r>
                        <a:rPr lang="en-US" dirty="0" smtClean="0"/>
                        <a:t>Shell-by-shell</a:t>
                      </a:r>
                    </a:p>
                    <a:p>
                      <a:r>
                        <a:rPr lang="en-US" dirty="0" smtClean="0"/>
                        <a:t>X-Ray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2090990" y="4116637"/>
            <a:ext cx="1593669" cy="1597778"/>
            <a:chOff x="2804570" y="4426945"/>
            <a:chExt cx="1593669" cy="1597778"/>
          </a:xfrm>
        </p:grpSpPr>
        <p:sp>
          <p:nvSpPr>
            <p:cNvPr id="102" name="Oval 101"/>
            <p:cNvSpPr/>
            <p:nvPr/>
          </p:nvSpPr>
          <p:spPr>
            <a:xfrm>
              <a:off x="2804570" y="4426945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800100" h="800100"/>
              <a:bevelB w="800100" h="800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/>
            </p:cNvSpPr>
            <p:nvPr/>
          </p:nvSpPr>
          <p:spPr>
            <a:xfrm>
              <a:off x="2888588" y="4589115"/>
              <a:ext cx="1434302" cy="14356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  <a:scene3d>
              <a:camera prst="orthographicFront">
                <a:rot lat="431597" lon="4202218" rev="16110384"/>
              </a:camera>
              <a:lightRig rig="threePt" dir="t"/>
            </a:scene3d>
            <a:sp3d z="800100" extrusionH="31750" prstMaterial="clear">
              <a:bevelT w="704850" h="704850"/>
              <a:bevelB w="704850" h="70485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Oval 105"/>
          <p:cNvSpPr/>
          <p:nvPr/>
        </p:nvSpPr>
        <p:spPr>
          <a:xfrm>
            <a:off x="4535884" y="4116637"/>
            <a:ext cx="1593669" cy="15936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431597" lon="4202218" rev="16110384"/>
            </a:camera>
            <a:lightRig rig="glow" dir="t">
              <a:rot lat="0" lon="0" rev="18420000"/>
            </a:lightRig>
          </a:scene3d>
          <a:sp3d z="800100" extrusionH="31750" prstMaterial="powder">
            <a:bevelT w="800100" h="800100"/>
            <a:bevelB w="800100" h="800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/>
          </p:cNvSpPr>
          <p:nvPr/>
        </p:nvSpPr>
        <p:spPr>
          <a:xfrm>
            <a:off x="4619902" y="4278807"/>
            <a:ext cx="1434302" cy="14356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431597" lon="4202218" rev="16110384"/>
            </a:camera>
            <a:lightRig rig="threePt" dir="t"/>
          </a:scene3d>
          <a:sp3d z="800100" extrusionH="31750" prstMaterial="plastic">
            <a:bevelT w="704850" h="704850"/>
            <a:bevelB w="704850" h="7048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054204" y="4913471"/>
            <a:ext cx="75349" cy="0"/>
          </a:xfrm>
          <a:prstGeom prst="line">
            <a:avLst/>
          </a:prstGeom>
          <a:ln w="5715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90736" y="5482836"/>
            <a:ext cx="38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Curved Connector 26"/>
          <p:cNvCxnSpPr>
            <a:stCxn id="25" idx="0"/>
          </p:cNvCxnSpPr>
          <p:nvPr/>
        </p:nvCxnSpPr>
        <p:spPr>
          <a:xfrm rot="16200000" flipV="1">
            <a:off x="5998125" y="5097014"/>
            <a:ext cx="488711" cy="282933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280458" y="4037117"/>
            <a:ext cx="4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dV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9" name="Curved Connector 108"/>
          <p:cNvCxnSpPr/>
          <p:nvPr/>
        </p:nvCxnSpPr>
        <p:spPr>
          <a:xfrm rot="10800000" flipV="1">
            <a:off x="5935744" y="4278807"/>
            <a:ext cx="344714" cy="1945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0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Circle and Sphere Fun Facts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7014" y="1706880"/>
            <a:ext cx="8033657" cy="2728641"/>
            <a:chOff x="627014" y="1706880"/>
            <a:chExt cx="8033657" cy="2728641"/>
          </a:xfrm>
        </p:grpSpPr>
        <p:sp>
          <p:nvSpPr>
            <p:cNvPr id="4" name="Oval 3"/>
            <p:cNvSpPr/>
            <p:nvPr/>
          </p:nvSpPr>
          <p:spPr>
            <a:xfrm>
              <a:off x="627014" y="1706880"/>
              <a:ext cx="1593669" cy="159366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751905" y="1706880"/>
              <a:ext cx="1593669" cy="1593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67002" y="1706880"/>
              <a:ext cx="1593669" cy="15936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67002" y="2252254"/>
              <a:ext cx="1593669" cy="502920"/>
            </a:xfrm>
            <a:prstGeom prst="ellipse">
              <a:avLst/>
            </a:prstGeom>
            <a:solidFill>
              <a:schemeClr val="lt1">
                <a:alpha val="42000"/>
              </a:schemeClr>
            </a:solidFill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820189" y="1706880"/>
              <a:ext cx="1593669" cy="1593669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820189" y="2252254"/>
              <a:ext cx="1593669" cy="502920"/>
            </a:xfrm>
            <a:prstGeom prst="ellipse">
              <a:avLst/>
            </a:prstGeom>
            <a:solidFill>
              <a:schemeClr val="lt1">
                <a:alpha val="42000"/>
              </a:schemeClr>
            </a:solidFill>
            <a:ln w="476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365" name="Object 5"/>
            <p:cNvGraphicFramePr>
              <a:graphicFrameLocks noChangeAspect="1"/>
            </p:cNvGraphicFramePr>
            <p:nvPr/>
          </p:nvGraphicFramePr>
          <p:xfrm>
            <a:off x="7402667" y="3414758"/>
            <a:ext cx="922338" cy="1020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" name="Equation" r:id="rId3" imgW="355320" imgH="393480" progId="Equation.3">
                    <p:embed/>
                  </p:oleObj>
                </mc:Choice>
                <mc:Fallback>
                  <p:oleObj name="Equation" r:id="rId3" imgW="3553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2667" y="3414758"/>
                          <a:ext cx="922338" cy="1020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6"/>
            <p:cNvGraphicFramePr>
              <a:graphicFrameLocks noChangeAspect="1"/>
            </p:cNvGraphicFramePr>
            <p:nvPr/>
          </p:nvGraphicFramePr>
          <p:xfrm>
            <a:off x="5205067" y="3661614"/>
            <a:ext cx="823912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" name="Equation" r:id="rId5" imgW="317160" imgH="203040" progId="Equation.3">
                    <p:embed/>
                  </p:oleObj>
                </mc:Choice>
                <mc:Fallback>
                  <p:oleObj name="Equation" r:id="rId5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5067" y="3661614"/>
                          <a:ext cx="823912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7"/>
            <p:cNvGraphicFramePr>
              <a:graphicFrameLocks noChangeAspect="1"/>
            </p:cNvGraphicFramePr>
            <p:nvPr/>
          </p:nvGraphicFramePr>
          <p:xfrm>
            <a:off x="3236002" y="3661614"/>
            <a:ext cx="625475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" name="Equation" r:id="rId7" imgW="241200" imgH="203040" progId="Equation.3">
                    <p:embed/>
                  </p:oleObj>
                </mc:Choice>
                <mc:Fallback>
                  <p:oleObj name="Equation" r:id="rId7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6002" y="3661614"/>
                          <a:ext cx="625475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8"/>
            <p:cNvGraphicFramePr>
              <a:graphicFrameLocks noChangeAspect="1"/>
            </p:cNvGraphicFramePr>
            <p:nvPr/>
          </p:nvGraphicFramePr>
          <p:xfrm>
            <a:off x="1077773" y="3694158"/>
            <a:ext cx="692150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7" name="Equation" r:id="rId9" imgW="266400" imgH="177480" progId="Equation.3">
                    <p:embed/>
                  </p:oleObj>
                </mc:Choice>
                <mc:Fallback>
                  <p:oleObj name="Equation" r:id="rId9" imgW="266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7773" y="3694158"/>
                          <a:ext cx="692150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3792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Dissecting a Circle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98809" y="1845256"/>
            <a:ext cx="770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~</a:t>
            </a:r>
            <a:endParaRPr lang="en-US" sz="8000" dirty="0"/>
          </a:p>
        </p:txBody>
      </p:sp>
      <p:sp>
        <p:nvSpPr>
          <p:cNvPr id="5" name="Oval 4"/>
          <p:cNvSpPr/>
          <p:nvPr/>
        </p:nvSpPr>
        <p:spPr>
          <a:xfrm>
            <a:off x="1071876" y="1710141"/>
            <a:ext cx="1593669" cy="1593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1230807" y="3720733"/>
            <a:ext cx="1275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</a:t>
            </a:r>
            <a:endParaRPr lang="en-US" sz="28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4021921" y="1575026"/>
            <a:ext cx="4326672" cy="2668927"/>
            <a:chOff x="4021921" y="1522774"/>
            <a:chExt cx="4326672" cy="2668927"/>
          </a:xfrm>
        </p:grpSpPr>
        <p:sp>
          <p:nvSpPr>
            <p:cNvPr id="97" name="TextBox 96"/>
            <p:cNvSpPr txBox="1"/>
            <p:nvPr/>
          </p:nvSpPr>
          <p:spPr>
            <a:xfrm>
              <a:off x="5310041" y="3668481"/>
              <a:ext cx="1275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Rings</a:t>
              </a:r>
              <a:endParaRPr lang="en-US" sz="2800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021921" y="1522774"/>
              <a:ext cx="1593669" cy="1593669"/>
              <a:chOff x="1198502" y="4191701"/>
              <a:chExt cx="1593669" cy="1593669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198502" y="4191701"/>
                <a:ext cx="1593669" cy="1593669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63816" y="4257015"/>
                <a:ext cx="1463040" cy="1463040"/>
              </a:xfrm>
              <a:prstGeom prst="ellipse">
                <a:avLst/>
              </a:prstGeom>
              <a:ln w="762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50902" y="4330167"/>
                <a:ext cx="1314995" cy="1316736"/>
              </a:xfrm>
              <a:prstGeom prst="ellipse">
                <a:avLst/>
              </a:prstGeom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419264" y="4399400"/>
                <a:ext cx="1170432" cy="1170432"/>
              </a:xfrm>
              <a:prstGeom prst="ellipse">
                <a:avLst/>
              </a:prstGeom>
              <a:ln w="762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469556" y="4462755"/>
                <a:ext cx="1051560" cy="1051560"/>
              </a:xfrm>
              <a:prstGeom prst="ellipse">
                <a:avLst/>
              </a:prstGeom>
              <a:ln w="762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547933" y="4541132"/>
                <a:ext cx="896112" cy="896112"/>
              </a:xfrm>
              <a:prstGeom prst="ellipse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616513" y="4622775"/>
                <a:ext cx="749808" cy="749808"/>
              </a:xfrm>
              <a:prstGeom prst="ellips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97088" y="4684826"/>
                <a:ext cx="603504" cy="603504"/>
              </a:xfrm>
              <a:prstGeom prst="ellipse">
                <a:avLst/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778371" y="4768645"/>
                <a:ext cx="438912" cy="438912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59260" y="4852654"/>
                <a:ext cx="301752" cy="301752"/>
              </a:xfrm>
              <a:prstGeom prst="ellipse">
                <a:avLst/>
              </a:prstGeom>
              <a:ln w="762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280299" y="1522774"/>
              <a:ext cx="2068294" cy="1593669"/>
              <a:chOff x="6280299" y="1522774"/>
              <a:chExt cx="2068294" cy="1593669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754924" y="1522774"/>
                <a:ext cx="1593669" cy="1593669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662178" y="1653403"/>
                <a:ext cx="1463040" cy="1463040"/>
              </a:xfrm>
              <a:prstGeom prst="ellipse">
                <a:avLst/>
              </a:prstGeom>
              <a:ln w="762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585978" y="1799707"/>
                <a:ext cx="1314995" cy="1316736"/>
              </a:xfrm>
              <a:prstGeom prst="ellipse">
                <a:avLst/>
              </a:prstGeom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502813" y="1946011"/>
                <a:ext cx="1170432" cy="1170432"/>
              </a:xfrm>
              <a:prstGeom prst="ellipse">
                <a:avLst/>
              </a:prstGeom>
              <a:ln w="76200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438152" y="2064883"/>
                <a:ext cx="1051560" cy="1051560"/>
              </a:xfrm>
              <a:prstGeom prst="ellipse">
                <a:avLst/>
              </a:prstGeom>
              <a:ln w="762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87862" y="2220331"/>
                <a:ext cx="896112" cy="896112"/>
              </a:xfrm>
              <a:prstGeom prst="ellipse">
                <a:avLst/>
              </a:prstGeom>
              <a:ln w="762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346917" y="2366635"/>
                <a:ext cx="749808" cy="749808"/>
              </a:xfrm>
              <a:prstGeom prst="ellipse">
                <a:avLst/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307307" y="2512939"/>
                <a:ext cx="603504" cy="603504"/>
              </a:xfrm>
              <a:prstGeom prst="ellipse">
                <a:avLst/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297280" y="2677531"/>
                <a:ext cx="438912" cy="438912"/>
              </a:xfrm>
              <a:prstGeom prst="ellipse">
                <a:avLst/>
              </a:prstGeom>
              <a:ln w="762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280299" y="2814691"/>
                <a:ext cx="301752" cy="301752"/>
              </a:xfrm>
              <a:prstGeom prst="ellipse">
                <a:avLst/>
              </a:prstGeom>
              <a:ln w="762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152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259" y="-38874"/>
            <a:ext cx="8229600" cy="1143000"/>
          </a:xfrm>
        </p:spPr>
        <p:txBody>
          <a:bodyPr/>
          <a:lstStyle/>
          <a:p>
            <a:r>
              <a:rPr lang="en-US" dirty="0" smtClean="0"/>
              <a:t>Unroll the Rings</a:t>
            </a:r>
            <a:endParaRPr lang="en-US" dirty="0"/>
          </a:p>
        </p:txBody>
      </p:sp>
      <p:cxnSp>
        <p:nvCxnSpPr>
          <p:cNvPr id="8" name="Curved Connector 41"/>
          <p:cNvCxnSpPr>
            <a:endCxn id="68" idx="0"/>
          </p:cNvCxnSpPr>
          <p:nvPr/>
        </p:nvCxnSpPr>
        <p:spPr>
          <a:xfrm rot="10800000">
            <a:off x="1727996" y="1431448"/>
            <a:ext cx="1386392" cy="260188"/>
          </a:xfrm>
          <a:prstGeom prst="curvedConnector4">
            <a:avLst>
              <a:gd name="adj1" fmla="val 28894"/>
              <a:gd name="adj2" fmla="val 18786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995948" y="4777876"/>
            <a:ext cx="266482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060570" y="5915925"/>
            <a:ext cx="2114344" cy="20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3783472" y="3537700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Equation" r:id="rId3" imgW="266400" imgH="177480" progId="Equation.3">
                  <p:embed/>
                </p:oleObj>
              </mc:Choice>
              <mc:Fallback>
                <p:oleObj name="Equation" r:id="rId3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472" y="3537700"/>
                        <a:ext cx="6921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3371995" y="1720733"/>
            <a:ext cx="348359" cy="4111829"/>
          </a:xfrm>
          <a:prstGeom prst="rightBrac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044244" y="5990857"/>
          <a:ext cx="2968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244" y="5990857"/>
                        <a:ext cx="29686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/>
        </p:nvCxnSpPr>
        <p:spPr>
          <a:xfrm rot="16200000" flipH="1">
            <a:off x="1021517" y="3761718"/>
            <a:ext cx="4306824" cy="158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162002" y="3976602"/>
            <a:ext cx="3877056" cy="1588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300411" y="4189412"/>
            <a:ext cx="3447288" cy="573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439613" y="4407162"/>
            <a:ext cx="3017520" cy="3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581682" y="4622046"/>
            <a:ext cx="2587752" cy="3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1710689" y="4836931"/>
            <a:ext cx="2157984" cy="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857331" y="5056387"/>
            <a:ext cx="1719072" cy="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998608" y="5270478"/>
            <a:ext cx="1289304" cy="1588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2126029" y="5485362"/>
            <a:ext cx="859536" cy="158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2325353" y="5755110"/>
            <a:ext cx="320040" cy="1588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ight Triangle 46"/>
          <p:cNvSpPr/>
          <p:nvPr/>
        </p:nvSpPr>
        <p:spPr>
          <a:xfrm flipH="1">
            <a:off x="6667395" y="1596942"/>
            <a:ext cx="825431" cy="4293083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108305" y="5915924"/>
          <a:ext cx="1943610" cy="75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Equation" r:id="rId7" imgW="1015920" imgH="393480" progId="Equation.3">
                  <p:embed/>
                </p:oleObj>
              </mc:Choice>
              <mc:Fallback>
                <p:oleObj name="Equation" r:id="rId7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305" y="5915924"/>
                        <a:ext cx="1943610" cy="754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Arrow 57"/>
          <p:cNvSpPr/>
          <p:nvPr/>
        </p:nvSpPr>
        <p:spPr>
          <a:xfrm>
            <a:off x="4425755" y="2194551"/>
            <a:ext cx="2035252" cy="136097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Area = </a:t>
            </a:r>
          </a:p>
          <a:p>
            <a:pPr algn="ctr"/>
            <a:r>
              <a:rPr lang="en-US" dirty="0" smtClean="0"/>
              <a:t>½ base x height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794203" y="1431448"/>
            <a:ext cx="1519009" cy="1170432"/>
            <a:chOff x="276889" y="707762"/>
            <a:chExt cx="2068294" cy="1593669"/>
          </a:xfrm>
        </p:grpSpPr>
        <p:sp>
          <p:nvSpPr>
            <p:cNvPr id="68" name="Oval 67"/>
            <p:cNvSpPr/>
            <p:nvPr/>
          </p:nvSpPr>
          <p:spPr>
            <a:xfrm>
              <a:off x="751514" y="707762"/>
              <a:ext cx="1593669" cy="1593669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58768" y="838391"/>
              <a:ext cx="1463040" cy="146304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82568" y="984695"/>
              <a:ext cx="1314995" cy="1316736"/>
            </a:xfrm>
            <a:prstGeom prst="ellipse">
              <a:avLst/>
            </a:prstGeom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99403" y="1130999"/>
              <a:ext cx="1170432" cy="1170432"/>
            </a:xfrm>
            <a:prstGeom prst="ellipse">
              <a:avLst/>
            </a:prstGeom>
            <a:ln w="762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34742" y="1249871"/>
              <a:ext cx="1051560" cy="1051560"/>
            </a:xfrm>
            <a:prstGeom prst="ellipse">
              <a:avLst/>
            </a:prstGeom>
            <a:ln w="762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84452" y="1405319"/>
              <a:ext cx="896112" cy="896112"/>
            </a:xfrm>
            <a:prstGeom prst="ellipse">
              <a:avLst/>
            </a:prstGeom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43507" y="1551623"/>
              <a:ext cx="749808" cy="749808"/>
            </a:xfrm>
            <a:prstGeom prst="ellipse">
              <a:avLst/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03897" y="1697927"/>
              <a:ext cx="603504" cy="603504"/>
            </a:xfrm>
            <a:prstGeom prst="ellips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93870" y="1862519"/>
              <a:ext cx="438912" cy="438912"/>
            </a:xfrm>
            <a:prstGeom prst="ellipse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276889" y="1999679"/>
              <a:ext cx="301752" cy="301752"/>
            </a:xfrm>
            <a:prstGeom prst="ellipse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Curved Connector 41"/>
          <p:cNvCxnSpPr>
            <a:endCxn id="73" idx="5"/>
          </p:cNvCxnSpPr>
          <p:nvPr/>
        </p:nvCxnSpPr>
        <p:spPr>
          <a:xfrm rot="10800000">
            <a:off x="1434948" y="2505500"/>
            <a:ext cx="1281925" cy="12524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2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6923" y="1909751"/>
            <a:ext cx="1593669" cy="1593669"/>
          </a:xfrm>
          <a:prstGeom prst="ellipse">
            <a:avLst/>
          </a:prstGeom>
          <a:solidFill>
            <a:srgbClr val="8EB4E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5141877" y="1898302"/>
            <a:ext cx="1546499" cy="1546499"/>
            <a:chOff x="5468906" y="1650240"/>
            <a:chExt cx="1546499" cy="1546499"/>
          </a:xfrm>
        </p:grpSpPr>
        <p:sp>
          <p:nvSpPr>
            <p:cNvPr id="7" name="Dodecagon 6"/>
            <p:cNvSpPr/>
            <p:nvPr/>
          </p:nvSpPr>
          <p:spPr>
            <a:xfrm>
              <a:off x="5468906" y="1650240"/>
              <a:ext cx="1546499" cy="154649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6"/>
              <a:endCxn id="7" idx="0"/>
            </p:cNvCxnSpPr>
            <p:nvPr/>
          </p:nvCxnSpPr>
          <p:spPr>
            <a:xfrm flipV="1"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7"/>
              <a:endCxn id="7" idx="1"/>
            </p:cNvCxnSpPr>
            <p:nvPr/>
          </p:nvCxnSpPr>
          <p:spPr>
            <a:xfrm flipV="1"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8"/>
              <a:endCxn id="7" idx="2"/>
            </p:cNvCxnSpPr>
            <p:nvPr/>
          </p:nvCxnSpPr>
          <p:spPr>
            <a:xfrm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9"/>
              <a:endCxn id="7" idx="3"/>
            </p:cNvCxnSpPr>
            <p:nvPr/>
          </p:nvCxnSpPr>
          <p:spPr>
            <a:xfrm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10"/>
              <a:endCxn id="7" idx="4"/>
            </p:cNvCxnSpPr>
            <p:nvPr/>
          </p:nvCxnSpPr>
          <p:spPr>
            <a:xfrm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11"/>
              <a:endCxn id="7" idx="5"/>
            </p:cNvCxnSpPr>
            <p:nvPr/>
          </p:nvCxnSpPr>
          <p:spPr>
            <a:xfrm flipH="1"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467185" y="1877800"/>
            <a:ext cx="1550669" cy="1587502"/>
            <a:chOff x="6024361" y="3541488"/>
            <a:chExt cx="1550669" cy="1587502"/>
          </a:xfrm>
        </p:grpSpPr>
        <p:grpSp>
          <p:nvGrpSpPr>
            <p:cNvPr id="25" name="Group 24"/>
            <p:cNvGrpSpPr/>
            <p:nvPr/>
          </p:nvGrpSpPr>
          <p:grpSpPr>
            <a:xfrm>
              <a:off x="602436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26" name="Rectangle 25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6776836" y="3541488"/>
              <a:ext cx="45719" cy="1587502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 rot="10800000">
              <a:off x="6830811" y="3551013"/>
              <a:ext cx="744219" cy="1568452"/>
              <a:chOff x="3542031" y="2098673"/>
              <a:chExt cx="744219" cy="1568452"/>
            </a:xfr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42" name="Rectangle 41"/>
              <p:cNvSpPr/>
              <p:nvPr/>
            </p:nvSpPr>
            <p:spPr>
              <a:xfrm>
                <a:off x="3542031" y="2673349"/>
                <a:ext cx="45719" cy="409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95518" y="2555874"/>
                <a:ext cx="45719" cy="6508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649005" y="2447925"/>
                <a:ext cx="45719" cy="854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02492" y="2368550"/>
                <a:ext cx="45719" cy="1022350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755979" y="2314573"/>
                <a:ext cx="45719" cy="112395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09466" y="2266949"/>
                <a:ext cx="45719" cy="12287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866128" y="2225673"/>
                <a:ext cx="45719" cy="1304927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919615" y="2197099"/>
                <a:ext cx="45719" cy="13620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973102" y="2174874"/>
                <a:ext cx="45719" cy="1425575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26589" y="2152649"/>
                <a:ext cx="45719" cy="14605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080076" y="2124074"/>
                <a:ext cx="45719" cy="15081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133563" y="2111374"/>
                <a:ext cx="45719" cy="1533526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187050" y="2105023"/>
                <a:ext cx="45719" cy="1549401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240531" y="2098673"/>
                <a:ext cx="45719" cy="1568452"/>
              </a:xfrm>
              <a:prstGeom prst="rect">
                <a:avLst/>
              </a:prstGeom>
              <a:grp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769400" y="1874717"/>
            <a:ext cx="1593669" cy="1593669"/>
            <a:chOff x="3013184" y="2099194"/>
            <a:chExt cx="1593669" cy="1593669"/>
          </a:xfrm>
        </p:grpSpPr>
        <p:sp>
          <p:nvSpPr>
            <p:cNvPr id="64" name="Oval 63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35057" y="3855720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223833" y="385572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565417" y="3855720"/>
            <a:ext cx="69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Slices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823174" y="38557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9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By Ring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7006120" y="1869637"/>
            <a:ext cx="1593669" cy="1593669"/>
            <a:chOff x="3013184" y="2099194"/>
            <a:chExt cx="1593669" cy="1593669"/>
          </a:xfrm>
        </p:grpSpPr>
        <p:sp>
          <p:nvSpPr>
            <p:cNvPr id="61" name="Oval 60"/>
            <p:cNvSpPr/>
            <p:nvPr/>
          </p:nvSpPr>
          <p:spPr>
            <a:xfrm>
              <a:off x="3013184" y="2099194"/>
              <a:ext cx="1593669" cy="159366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078498" y="2164508"/>
              <a:ext cx="1463040" cy="146304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152521" y="2237660"/>
              <a:ext cx="1314995" cy="131673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6244" y="2291567"/>
            <a:ext cx="749808" cy="749808"/>
            <a:chOff x="3086343" y="2291567"/>
            <a:chExt cx="749808" cy="749808"/>
          </a:xfrm>
        </p:grpSpPr>
        <p:sp>
          <p:nvSpPr>
            <p:cNvPr id="97" name="Oval 96"/>
            <p:cNvSpPr/>
            <p:nvPr/>
          </p:nvSpPr>
          <p:spPr>
            <a:xfrm>
              <a:off x="3086343" y="2291567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3159495" y="2364719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3241791" y="2447015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3310371" y="2515595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396338" y="2601562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08451" y="2447015"/>
            <a:ext cx="438912" cy="438912"/>
            <a:chOff x="1070938" y="2447015"/>
            <a:chExt cx="438912" cy="438912"/>
          </a:xfrm>
        </p:grpSpPr>
        <p:sp>
          <p:nvSpPr>
            <p:cNvPr id="111" name="Oval 110"/>
            <p:cNvSpPr/>
            <p:nvPr/>
          </p:nvSpPr>
          <p:spPr>
            <a:xfrm>
              <a:off x="1070938" y="2447015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139518" y="2515595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225485" y="2601562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692446" y="2081255"/>
            <a:ext cx="1170432" cy="1170432"/>
            <a:chOff x="3224802" y="2310812"/>
            <a:chExt cx="1170432" cy="1170432"/>
          </a:xfrm>
        </p:grpSpPr>
        <p:sp>
          <p:nvSpPr>
            <p:cNvPr id="118" name="Oval 117"/>
            <p:cNvSpPr/>
            <p:nvPr/>
          </p:nvSpPr>
          <p:spPr>
            <a:xfrm>
              <a:off x="3224802" y="2310812"/>
              <a:ext cx="1170432" cy="117043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3284238" y="2370248"/>
              <a:ext cx="1051560" cy="10515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361962" y="2447972"/>
              <a:ext cx="896112" cy="8961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435114" y="2521124"/>
              <a:ext cx="749808" cy="74980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3508266" y="2594276"/>
              <a:ext cx="603504" cy="60350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590562" y="2676572"/>
              <a:ext cx="438912" cy="43891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659142" y="2745152"/>
              <a:ext cx="301752" cy="30175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745109" y="2831119"/>
              <a:ext cx="129819" cy="12981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/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6076" y="3794517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7452625" y="3794517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2809317" y="3794517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4985831" y="3794517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24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6889397" y="1999902"/>
            <a:ext cx="1546499" cy="1546499"/>
            <a:chOff x="5468906" y="1650240"/>
            <a:chExt cx="1546499" cy="1546499"/>
          </a:xfrm>
        </p:grpSpPr>
        <p:sp>
          <p:nvSpPr>
            <p:cNvPr id="7" name="Dodecagon 6"/>
            <p:cNvSpPr/>
            <p:nvPr/>
          </p:nvSpPr>
          <p:spPr>
            <a:xfrm>
              <a:off x="5468906" y="1650240"/>
              <a:ext cx="1546499" cy="1546499"/>
            </a:xfrm>
            <a:prstGeom prst="dodec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7" idx="6"/>
              <a:endCxn id="7" idx="0"/>
            </p:cNvCxnSpPr>
            <p:nvPr/>
          </p:nvCxnSpPr>
          <p:spPr>
            <a:xfrm flipV="1"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7"/>
              <a:endCxn id="7" idx="1"/>
            </p:cNvCxnSpPr>
            <p:nvPr/>
          </p:nvCxnSpPr>
          <p:spPr>
            <a:xfrm flipV="1"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7" idx="8"/>
              <a:endCxn id="7" idx="2"/>
            </p:cNvCxnSpPr>
            <p:nvPr/>
          </p:nvCxnSpPr>
          <p:spPr>
            <a:xfrm>
              <a:off x="5468906" y="2216287"/>
              <a:ext cx="1546499" cy="41440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9"/>
              <a:endCxn id="7" idx="3"/>
            </p:cNvCxnSpPr>
            <p:nvPr/>
          </p:nvCxnSpPr>
          <p:spPr>
            <a:xfrm>
              <a:off x="5676108" y="1857442"/>
              <a:ext cx="1132095" cy="1132095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10"/>
              <a:endCxn id="7" idx="4"/>
            </p:cNvCxnSpPr>
            <p:nvPr/>
          </p:nvCxnSpPr>
          <p:spPr>
            <a:xfrm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11"/>
              <a:endCxn id="7" idx="5"/>
            </p:cNvCxnSpPr>
            <p:nvPr/>
          </p:nvCxnSpPr>
          <p:spPr>
            <a:xfrm flipH="1">
              <a:off x="6034953" y="1650240"/>
              <a:ext cx="414405" cy="1546499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3399631">
            <a:off x="-513950" y="1121897"/>
            <a:ext cx="2624431" cy="2711439"/>
            <a:chOff x="-788819" y="1150329"/>
            <a:chExt cx="2624431" cy="2711439"/>
          </a:xfrm>
        </p:grpSpPr>
        <p:grpSp>
          <p:nvGrpSpPr>
            <p:cNvPr id="11" name="Group 10"/>
            <p:cNvGrpSpPr/>
            <p:nvPr/>
          </p:nvGrpSpPr>
          <p:grpSpPr>
            <a:xfrm>
              <a:off x="-788819" y="1931512"/>
              <a:ext cx="2590685" cy="1546499"/>
              <a:chOff x="26298" y="1969422"/>
              <a:chExt cx="2590685" cy="1546499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864517" y="1969422"/>
                <a:ext cx="1546499" cy="1546499"/>
                <a:chOff x="5468906" y="1650240"/>
                <a:chExt cx="1546499" cy="1546499"/>
              </a:xfrm>
            </p:grpSpPr>
            <p:sp>
              <p:nvSpPr>
                <p:cNvPr id="95" name="Dodecagon 94"/>
                <p:cNvSpPr/>
                <p:nvPr/>
              </p:nvSpPr>
              <p:spPr>
                <a:xfrm>
                  <a:off x="5468906" y="1650240"/>
                  <a:ext cx="1546499" cy="1546499"/>
                </a:xfrm>
                <a:prstGeom prst="dodecagon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stCxn id="95" idx="6"/>
                  <a:endCxn id="95" idx="0"/>
                </p:cNvCxnSpPr>
                <p:nvPr/>
              </p:nvCxnSpPr>
              <p:spPr>
                <a:xfrm flipV="1">
                  <a:off x="5676108" y="1857442"/>
                  <a:ext cx="1132095" cy="113209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5" idx="7"/>
                  <a:endCxn id="95" idx="1"/>
                </p:cNvCxnSpPr>
                <p:nvPr/>
              </p:nvCxnSpPr>
              <p:spPr>
                <a:xfrm flipV="1">
                  <a:off x="5468906" y="2216287"/>
                  <a:ext cx="1546499" cy="41440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95" idx="8"/>
                  <a:endCxn id="95" idx="2"/>
                </p:cNvCxnSpPr>
                <p:nvPr/>
              </p:nvCxnSpPr>
              <p:spPr>
                <a:xfrm>
                  <a:off x="5468906" y="2216287"/>
                  <a:ext cx="1546499" cy="41440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95" idx="9"/>
                  <a:endCxn id="95" idx="3"/>
                </p:cNvCxnSpPr>
                <p:nvPr/>
              </p:nvCxnSpPr>
              <p:spPr>
                <a:xfrm>
                  <a:off x="5676108" y="1857442"/>
                  <a:ext cx="1132095" cy="1132095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95" idx="10"/>
                  <a:endCxn id="95" idx="4"/>
                </p:cNvCxnSpPr>
                <p:nvPr/>
              </p:nvCxnSpPr>
              <p:spPr>
                <a:xfrm>
                  <a:off x="6034953" y="1650240"/>
                  <a:ext cx="414405" cy="1546499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>
                  <a:stCxn id="95" idx="11"/>
                  <a:endCxn id="95" idx="5"/>
                </p:cNvCxnSpPr>
                <p:nvPr/>
              </p:nvCxnSpPr>
              <p:spPr>
                <a:xfrm flipH="1">
                  <a:off x="6034953" y="1650240"/>
                  <a:ext cx="414405" cy="1546499"/>
                </a:xfrm>
                <a:prstGeom prst="line">
                  <a:avLst/>
                </a:prstGeom>
                <a:ln w="9525" cmpd="sng"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ight Triangle 4"/>
              <p:cNvSpPr/>
              <p:nvPr/>
            </p:nvSpPr>
            <p:spPr>
              <a:xfrm rot="18750918">
                <a:off x="660212" y="1361720"/>
                <a:ext cx="1322858" cy="2590685"/>
              </a:xfrm>
              <a:prstGeom prst="rt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2" name="Right Triangle 101"/>
            <p:cNvSpPr/>
            <p:nvPr/>
          </p:nvSpPr>
          <p:spPr>
            <a:xfrm rot="893071" flipH="1">
              <a:off x="236108" y="1150329"/>
              <a:ext cx="1599504" cy="2711439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49686" y="1969208"/>
            <a:ext cx="1688613" cy="1692151"/>
            <a:chOff x="2766510" y="1931299"/>
            <a:chExt cx="1688613" cy="1692151"/>
          </a:xfrm>
        </p:grpSpPr>
        <p:grpSp>
          <p:nvGrpSpPr>
            <p:cNvPr id="86" name="Group 85"/>
            <p:cNvGrpSpPr/>
            <p:nvPr/>
          </p:nvGrpSpPr>
          <p:grpSpPr>
            <a:xfrm>
              <a:off x="2872810" y="2010062"/>
              <a:ext cx="1546499" cy="1546499"/>
              <a:chOff x="5468906" y="1650240"/>
              <a:chExt cx="1546499" cy="1546499"/>
            </a:xfrm>
          </p:grpSpPr>
          <p:sp>
            <p:nvSpPr>
              <p:cNvPr id="87" name="Dodecagon 86"/>
              <p:cNvSpPr/>
              <p:nvPr/>
            </p:nvSpPr>
            <p:spPr>
              <a:xfrm>
                <a:off x="5468906" y="1650240"/>
                <a:ext cx="1546499" cy="1546499"/>
              </a:xfrm>
              <a:prstGeom prst="dodec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/>
              <p:cNvCxnSpPr>
                <a:stCxn id="87" idx="6"/>
                <a:endCxn id="87" idx="0"/>
              </p:cNvCxnSpPr>
              <p:nvPr/>
            </p:nvCxnSpPr>
            <p:spPr>
              <a:xfrm flipV="1">
                <a:off x="5676108" y="1857442"/>
                <a:ext cx="1132095" cy="113209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87" idx="7"/>
                <a:endCxn id="87" idx="1"/>
              </p:cNvCxnSpPr>
              <p:nvPr/>
            </p:nvCxnSpPr>
            <p:spPr>
              <a:xfrm flipV="1">
                <a:off x="5468906" y="2216287"/>
                <a:ext cx="1546499" cy="41440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87" idx="8"/>
                <a:endCxn id="87" idx="2"/>
              </p:cNvCxnSpPr>
              <p:nvPr/>
            </p:nvCxnSpPr>
            <p:spPr>
              <a:xfrm>
                <a:off x="5468906" y="2216287"/>
                <a:ext cx="1546499" cy="41440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7" idx="9"/>
                <a:endCxn id="87" idx="3"/>
              </p:cNvCxnSpPr>
              <p:nvPr/>
            </p:nvCxnSpPr>
            <p:spPr>
              <a:xfrm>
                <a:off x="5676108" y="1857442"/>
                <a:ext cx="1132095" cy="113209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7" idx="10"/>
                <a:endCxn id="87" idx="4"/>
              </p:cNvCxnSpPr>
              <p:nvPr/>
            </p:nvCxnSpPr>
            <p:spPr>
              <a:xfrm>
                <a:off x="6034953" y="1650240"/>
                <a:ext cx="414405" cy="154649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7" idx="11"/>
                <a:endCxn id="87" idx="5"/>
              </p:cNvCxnSpPr>
              <p:nvPr/>
            </p:nvCxnSpPr>
            <p:spPr>
              <a:xfrm flipH="1">
                <a:off x="6034953" y="1650240"/>
                <a:ext cx="414405" cy="154649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Right Triangle 102"/>
            <p:cNvSpPr/>
            <p:nvPr/>
          </p:nvSpPr>
          <p:spPr>
            <a:xfrm rot="19811872">
              <a:off x="2766510" y="1931299"/>
              <a:ext cx="1688613" cy="169215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59554" y="1979582"/>
            <a:ext cx="1546499" cy="1734864"/>
            <a:chOff x="4881103" y="1979582"/>
            <a:chExt cx="1546499" cy="1734864"/>
          </a:xfrm>
        </p:grpSpPr>
        <p:grpSp>
          <p:nvGrpSpPr>
            <p:cNvPr id="60" name="Group 59"/>
            <p:cNvGrpSpPr/>
            <p:nvPr/>
          </p:nvGrpSpPr>
          <p:grpSpPr>
            <a:xfrm>
              <a:off x="4881103" y="1979582"/>
              <a:ext cx="1546499" cy="1546499"/>
              <a:chOff x="5468906" y="1650240"/>
              <a:chExt cx="1546499" cy="1546499"/>
            </a:xfrm>
          </p:grpSpPr>
          <p:sp>
            <p:nvSpPr>
              <p:cNvPr id="61" name="Dodecagon 60"/>
              <p:cNvSpPr/>
              <p:nvPr/>
            </p:nvSpPr>
            <p:spPr>
              <a:xfrm>
                <a:off x="5468906" y="1650240"/>
                <a:ext cx="1546499" cy="1546499"/>
              </a:xfrm>
              <a:prstGeom prst="dodecago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/>
              <p:cNvCxnSpPr>
                <a:stCxn id="61" idx="6"/>
                <a:endCxn id="61" idx="0"/>
              </p:cNvCxnSpPr>
              <p:nvPr/>
            </p:nvCxnSpPr>
            <p:spPr>
              <a:xfrm flipV="1">
                <a:off x="5676108" y="1857442"/>
                <a:ext cx="1132095" cy="113209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1" idx="7"/>
                <a:endCxn id="61" idx="1"/>
              </p:cNvCxnSpPr>
              <p:nvPr/>
            </p:nvCxnSpPr>
            <p:spPr>
              <a:xfrm flipV="1">
                <a:off x="5468906" y="2216287"/>
                <a:ext cx="1546499" cy="41440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1" idx="8"/>
                <a:endCxn id="61" idx="2"/>
              </p:cNvCxnSpPr>
              <p:nvPr/>
            </p:nvCxnSpPr>
            <p:spPr>
              <a:xfrm>
                <a:off x="5468906" y="2216287"/>
                <a:ext cx="1546499" cy="41440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1" idx="9"/>
                <a:endCxn id="61" idx="3"/>
              </p:cNvCxnSpPr>
              <p:nvPr/>
            </p:nvCxnSpPr>
            <p:spPr>
              <a:xfrm>
                <a:off x="5676108" y="1857442"/>
                <a:ext cx="1132095" cy="1132095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61" idx="10"/>
                <a:endCxn id="61" idx="4"/>
              </p:cNvCxnSpPr>
              <p:nvPr/>
            </p:nvCxnSpPr>
            <p:spPr>
              <a:xfrm>
                <a:off x="6034953" y="1650240"/>
                <a:ext cx="414405" cy="154649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1" idx="11"/>
                <a:endCxn id="61" idx="5"/>
              </p:cNvCxnSpPr>
              <p:nvPr/>
            </p:nvCxnSpPr>
            <p:spPr>
              <a:xfrm flipH="1">
                <a:off x="6034953" y="1650240"/>
                <a:ext cx="414405" cy="154649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 rot="908838">
              <a:off x="5535775" y="2858645"/>
              <a:ext cx="855801" cy="85580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Slice By Slice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424</Words>
  <Application>Microsoft Macintosh PowerPoint</Application>
  <PresentationFormat>On-screen Show (4:3)</PresentationFormat>
  <Paragraphs>212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PowerPoint Presentation</vt:lpstr>
      <vt:lpstr>Baseline Rendering</vt:lpstr>
      <vt:lpstr>Baseline vs. Progressive Rendering</vt:lpstr>
      <vt:lpstr>Circle and Sphere Fun Facts</vt:lpstr>
      <vt:lpstr>Dissecting a Circle</vt:lpstr>
      <vt:lpstr>Unroll the Rings</vt:lpstr>
      <vt:lpstr>X-Ray</vt:lpstr>
      <vt:lpstr>Ring By Ring</vt:lpstr>
      <vt:lpstr>Slice By Slice</vt:lpstr>
      <vt:lpstr>Board By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Infinity</vt:lpstr>
      <vt:lpstr>The Derivative</vt:lpstr>
      <vt:lpstr>PowerPoint Presentation</vt:lpstr>
      <vt:lpstr>PowerPoint Presentation</vt:lpstr>
      <vt:lpstr>PowerPoint Presentation</vt:lpstr>
      <vt:lpstr>PowerPoint Presentation</vt:lpstr>
      <vt:lpstr>Slicing A Cake Among Friends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Kalid Azad</dc:creator>
  <cp:lastModifiedBy>Kalid Azad</cp:lastModifiedBy>
  <cp:revision>73</cp:revision>
  <dcterms:created xsi:type="dcterms:W3CDTF">2013-11-23T05:19:23Z</dcterms:created>
  <dcterms:modified xsi:type="dcterms:W3CDTF">2015-09-08T22:13:40Z</dcterms:modified>
</cp:coreProperties>
</file>